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7"/>
  </p:notesMasterIdLst>
  <p:handoutMasterIdLst>
    <p:handoutMasterId r:id="rId18"/>
  </p:handoutMasterIdLst>
  <p:sldIdLst>
    <p:sldId id="431" r:id="rId2"/>
    <p:sldId id="415" r:id="rId3"/>
    <p:sldId id="416" r:id="rId4"/>
    <p:sldId id="444" r:id="rId5"/>
    <p:sldId id="445" r:id="rId6"/>
    <p:sldId id="443" r:id="rId7"/>
    <p:sldId id="442" r:id="rId8"/>
    <p:sldId id="417" r:id="rId9"/>
    <p:sldId id="418" r:id="rId10"/>
    <p:sldId id="432" r:id="rId11"/>
    <p:sldId id="420" r:id="rId12"/>
    <p:sldId id="421" r:id="rId13"/>
    <p:sldId id="422" r:id="rId14"/>
    <p:sldId id="440" r:id="rId15"/>
    <p:sldId id="441" r:id="rId16"/>
  </p:sldIdLst>
  <p:sldSz cx="9144000" cy="5143500" type="screen16x9"/>
  <p:notesSz cx="6797675" cy="9926638"/>
  <p:embeddedFontLst>
    <p:embeddedFont>
      <p:font typeface="Tahoma" pitchFamily="34" charset="0"/>
      <p:regular r:id="rId19"/>
      <p:bold r:id="rId20"/>
    </p:embeddedFont>
    <p:embeddedFont>
      <p:font typeface="Lato" charset="0"/>
      <p:regular r:id="rId21"/>
      <p:bold r:id="rId22"/>
      <p:italic r:id="rId23"/>
      <p:boldItalic r:id="rId24"/>
    </p:embeddedFont>
    <p:embeddedFont>
      <p:font typeface="Century Gothic" pitchFamily="34" charset="0"/>
      <p:regular r:id="rId25"/>
      <p:bold r:id="rId26"/>
      <p:italic r:id="rId27"/>
      <p:boldItalic r:id="rId28"/>
    </p:embeddedFont>
    <p:embeddedFont>
      <p:font typeface="Golos Text" charset="-52"/>
      <p:regular r:id="rId29"/>
      <p:bold r:id="rId30"/>
    </p:embeddedFont>
    <p:embeddedFont>
      <p:font typeface="Verdana" pitchFamily="34" charset="0"/>
      <p:regular r:id="rId31"/>
      <p:bold r:id="rId32"/>
      <p:italic r:id="rId33"/>
      <p:boldItalic r:id="rId34"/>
    </p:embeddedFont>
    <p:embeddedFont>
      <p:font typeface="Raleway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CA7"/>
    <a:srgbClr val="0160AF"/>
    <a:srgbClr val="015598"/>
    <a:srgbClr val="0070C0"/>
    <a:srgbClr val="0060A8"/>
    <a:srgbClr val="003E6C"/>
    <a:srgbClr val="00467A"/>
    <a:srgbClr val="083455"/>
    <a:srgbClr val="EFF8FF"/>
    <a:srgbClr val="DD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E28499-1008-4CD6-BAF8-A3FD045BFF2D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3714" autoAdjust="0"/>
  </p:normalViewPr>
  <p:slideViewPr>
    <p:cSldViewPr>
      <p:cViewPr>
        <p:scale>
          <a:sx n="108" d="100"/>
          <a:sy n="108" d="100"/>
        </p:scale>
        <p:origin x="-90" y="-7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FA647-0393-4358-A7F1-96C7A7E3C6AE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8DF24-CDE1-4408-86E5-0C7083C77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66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0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8971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85534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6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3509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61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6774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9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80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4425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9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80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3907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7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88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3578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5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6146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5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5507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1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312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2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19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2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192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2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192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2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192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2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192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44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9647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5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726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</a:lvl1pPr>
            <a:lvl2pPr lvl="1">
              <a:spcBef>
                <a:spcPts val="0"/>
              </a:spcBef>
            </a:lvl2pPr>
            <a:lvl3pPr lvl="2">
              <a:spcBef>
                <a:spcPts val="0"/>
              </a:spcBef>
            </a:lvl3pPr>
            <a:lvl4pPr lvl="3">
              <a:spcBef>
                <a:spcPts val="0"/>
              </a:spcBef>
            </a:lvl4pPr>
            <a:lvl5pPr lvl="4">
              <a:spcBef>
                <a:spcPts val="0"/>
              </a:spcBef>
            </a:lvl5pPr>
            <a:lvl6pPr lvl="5">
              <a:spcBef>
                <a:spcPts val="0"/>
              </a:spcBef>
            </a:lvl6pPr>
            <a:lvl7pPr lvl="6">
              <a:spcBef>
                <a:spcPts val="0"/>
              </a:spcBef>
            </a:lvl7pPr>
            <a:lvl8pPr lvl="7">
              <a:spcBef>
                <a:spcPts val="0"/>
              </a:spcBef>
            </a:lvl8pPr>
            <a:lvl9pPr lvl="8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9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761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5" name="Shape 56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6" name="Shape 57"/>
          <p:cNvCxnSpPr>
            <a:cxnSpLocks/>
          </p:cNvCxnSpPr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6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</a:lstStyle>
          <a:p>
            <a:endParaRPr/>
          </a:p>
        </p:txBody>
      </p:sp>
      <p:sp>
        <p:nvSpPr>
          <p:cNvPr id="1048967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321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3" name="Shape 61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4" name="Shape 62"/>
          <p:cNvCxnSpPr>
            <a:cxnSpLocks/>
          </p:cNvCxnSpPr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9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</a:lvl1pPr>
            <a:lvl2pPr lvl="1" algn="ctr">
              <a:spcBef>
                <a:spcPts val="0"/>
              </a:spcBef>
            </a:lvl2pPr>
            <a:lvl3pPr lvl="2" algn="ctr">
              <a:spcBef>
                <a:spcPts val="0"/>
              </a:spcBef>
            </a:lvl3pPr>
            <a:lvl4pPr lvl="3" algn="ctr">
              <a:spcBef>
                <a:spcPts val="0"/>
              </a:spcBef>
            </a:lvl4pPr>
            <a:lvl5pPr lvl="4" algn="ctr">
              <a:spcBef>
                <a:spcPts val="0"/>
              </a:spcBef>
            </a:lvl5pPr>
            <a:lvl6pPr lvl="5" algn="ctr">
              <a:spcBef>
                <a:spcPts val="0"/>
              </a:spcBef>
            </a:lvl6pPr>
            <a:lvl7pPr lvl="6" algn="ctr">
              <a:spcBef>
                <a:spcPts val="0"/>
              </a:spcBef>
            </a:lvl7pPr>
            <a:lvl8pPr lvl="7" algn="ctr">
              <a:spcBef>
                <a:spcPts val="0"/>
              </a:spcBef>
            </a:lvl8pPr>
            <a:lvl9pPr lvl="8" algn="ctr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509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297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4857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57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00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428225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5" Type="http://schemas.openxmlformats.org/officeDocument/2006/relationships/image" Target="../media/image11.png"/><Relationship Id="rId10" Type="http://schemas.openxmlformats.org/officeDocument/2006/relationships/image" Target="../media/image8.jpeg"/><Relationship Id="rId4" Type="http://schemas.openxmlformats.org/officeDocument/2006/relationships/image" Target="../media/image5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14A6C17-94BB-41E0-ADDB-D2772A2888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2285" b="13331"/>
          <a:stretch/>
        </p:blipFill>
        <p:spPr>
          <a:xfrm>
            <a:off x="838" y="0"/>
            <a:ext cx="9143161" cy="514350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1A3ACAA-EB3B-45B3-97DB-01202E909A31}"/>
              </a:ext>
            </a:extLst>
          </p:cNvPr>
          <p:cNvSpPr/>
          <p:nvPr/>
        </p:nvSpPr>
        <p:spPr>
          <a:xfrm>
            <a:off x="-3" y="-2236"/>
            <a:ext cx="9144002" cy="5145736"/>
          </a:xfrm>
          <a:prstGeom prst="rect">
            <a:avLst/>
          </a:prstGeom>
          <a:solidFill>
            <a:srgbClr val="002D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01659E9-CD20-4FAE-B905-04512DECE98E}"/>
              </a:ext>
            </a:extLst>
          </p:cNvPr>
          <p:cNvSpPr txBox="1"/>
          <p:nvPr/>
        </p:nvSpPr>
        <p:spPr>
          <a:xfrm>
            <a:off x="7746574" y="525909"/>
            <a:ext cx="161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ПРАВИТЕЛЬСТВО</a:t>
            </a:r>
          </a:p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МОСКОВСКОЙ</a:t>
            </a:r>
          </a:p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ОБЛАСТИ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1D1D85DB-24B1-4FDA-AC34-D0BAADFCC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7" y="195486"/>
            <a:ext cx="1661975" cy="73957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B6FC50B-7210-4B71-BD5D-F6DC83AC03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5486"/>
            <a:ext cx="991134" cy="792907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34AF883-495D-4BE7-A26E-DDE9E4821963}"/>
              </a:ext>
            </a:extLst>
          </p:cNvPr>
          <p:cNvSpPr/>
          <p:nvPr/>
        </p:nvSpPr>
        <p:spPr>
          <a:xfrm flipV="1">
            <a:off x="-1141" y="1347614"/>
            <a:ext cx="2123728" cy="45719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71F9AC4A-13F8-4E27-9003-E89E5C5CAD16}"/>
              </a:ext>
            </a:extLst>
          </p:cNvPr>
          <p:cNvSpPr/>
          <p:nvPr/>
        </p:nvSpPr>
        <p:spPr>
          <a:xfrm flipV="1">
            <a:off x="7134787" y="3939902"/>
            <a:ext cx="2009213" cy="45719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TextBox 1">
            <a:extLst>
              <a:ext uri="{FF2B5EF4-FFF2-40B4-BE49-F238E27FC236}">
                <a16:creationId xmlns="" xmlns:a16="http://schemas.microsoft.com/office/drawing/2014/main" id="{6E17EBAB-E46E-4551-B1A3-B852059A7D38}"/>
              </a:ext>
            </a:extLst>
          </p:cNvPr>
          <p:cNvSpPr txBox="1"/>
          <p:nvPr/>
        </p:nvSpPr>
        <p:spPr>
          <a:xfrm>
            <a:off x="1461144" y="1995686"/>
            <a:ext cx="6711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Меры поддержки субъектов МСП</a:t>
            </a:r>
          </a:p>
          <a:p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Московской области</a:t>
            </a:r>
          </a:p>
        </p:txBody>
      </p:sp>
      <p:sp>
        <p:nvSpPr>
          <p:cNvPr id="47" name="TextBox 58">
            <a:extLst>
              <a:ext uri="{FF2B5EF4-FFF2-40B4-BE49-F238E27FC236}">
                <a16:creationId xmlns="" xmlns:a16="http://schemas.microsoft.com/office/drawing/2014/main" id="{3C70653E-75EE-411F-91BA-4D6B3A9DA273}"/>
              </a:ext>
            </a:extLst>
          </p:cNvPr>
          <p:cNvSpPr txBox="1"/>
          <p:nvPr/>
        </p:nvSpPr>
        <p:spPr>
          <a:xfrm>
            <a:off x="1835696" y="3104079"/>
            <a:ext cx="580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Управление поддержки и развития предпринимательства, Лисятникова Людмила Леонидовна</a:t>
            </a:r>
          </a:p>
          <a:p>
            <a:pPr algn="r"/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+7 (498) 602-06-04, доб. 4-08-66, </a:t>
            </a:r>
            <a:r>
              <a:rPr lang="en-US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LisyatnikovaLL@mosreg.ru</a:t>
            </a:r>
          </a:p>
        </p:txBody>
      </p:sp>
    </p:spTree>
    <p:extLst>
      <p:ext uri="{BB962C8B-B14F-4D97-AF65-F5344CB8AC3E}">
        <p14:creationId xmlns:p14="http://schemas.microsoft.com/office/powerpoint/2010/main" val="65081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8B1A103-34EB-4E62-8122-7D028BF02B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93" b="1166"/>
          <a:stretch/>
        </p:blipFill>
        <p:spPr>
          <a:xfrm>
            <a:off x="0" y="2601753"/>
            <a:ext cx="2989400" cy="25417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86D104A9-19DB-4C3A-AA3A-9815A80F47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545"/>
          <a:stretch/>
        </p:blipFill>
        <p:spPr>
          <a:xfrm>
            <a:off x="5217766" y="1247818"/>
            <a:ext cx="3924944" cy="389568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 bwMode="auto">
          <a:xfrm>
            <a:off x="2520280" y="3951394"/>
            <a:ext cx="662243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Для отдельных гарантийных продуктов:</a:t>
            </a:r>
          </a:p>
          <a:p>
            <a:pPr marL="171450" indent="-171450">
              <a:spcBef>
                <a:spcPts val="600"/>
              </a:spcBef>
              <a:buFont typeface="Century Gothic" panose="020B0502020202020204" pitchFamily="34" charset="0"/>
              <a:buChar char="-"/>
            </a:pPr>
            <a:r>
              <a:rPr lang="ru-RU" altLang="ko-KR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0,4%</a:t>
            </a:r>
            <a:r>
              <a:rPr lang="ru-RU" altLang="ko-KR" sz="1000" dirty="0">
                <a:latin typeface="Golos Text" panose="020B0503020202020204" pitchFamily="34" charset="0"/>
                <a:cs typeface="Golos Text" panose="020B0503020202020204" pitchFamily="34" charset="0"/>
              </a:rPr>
              <a:t> годовых – для застройщиков, применяющих счета эскроу</a:t>
            </a:r>
          </a:p>
          <a:p>
            <a:pPr marL="171450" indent="-171450">
              <a:buFont typeface="Century Gothic" panose="020B0502020202020204" pitchFamily="34" charset="0"/>
              <a:buChar char="-"/>
            </a:pPr>
            <a:r>
              <a:rPr lang="ru-RU" altLang="ko-KR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0,1%</a:t>
            </a:r>
            <a:r>
              <a:rPr lang="ru-RU" altLang="ko-KR" sz="1000" dirty="0">
                <a:latin typeface="Golos Text" panose="020B0503020202020204" pitchFamily="34" charset="0"/>
                <a:cs typeface="Golos Text" panose="020B0503020202020204" pitchFamily="34" charset="0"/>
              </a:rPr>
              <a:t> годовых для субъектов МСП на возобновление деятельности</a:t>
            </a:r>
          </a:p>
          <a:p>
            <a:pPr marL="171450" indent="-171450">
              <a:buFont typeface="Century Gothic" panose="020B0502020202020204" pitchFamily="34" charset="0"/>
              <a:buChar char="-"/>
            </a:pPr>
            <a:r>
              <a:rPr lang="ru-RU" altLang="ko-KR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0%</a:t>
            </a:r>
            <a:r>
              <a:rPr lang="ru-RU" altLang="ko-KR" sz="1000" dirty="0">
                <a:latin typeface="Golos Text" panose="020B0503020202020204" pitchFamily="34" charset="0"/>
                <a:cs typeface="Golos Text" panose="020B0503020202020204" pitchFamily="34" charset="0"/>
              </a:rPr>
              <a:t> годовых для субъектов МСП на неотложные нужды для поддержки и сохранения занятости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F484D49-2BAB-43A6-BD6D-5C8ED76228F8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4" name="Параллелограмм 13">
            <a:extLst>
              <a:ext uri="{FF2B5EF4-FFF2-40B4-BE49-F238E27FC236}">
                <a16:creationId xmlns="" xmlns:a16="http://schemas.microsoft.com/office/drawing/2014/main" id="{174A14AE-851F-4E90-97F1-2ADF8E938BA9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="" xmlns:a16="http://schemas.microsoft.com/office/drawing/2014/main" id="{BFFDED29-843D-4E89-806F-22E95E9FC38D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АО «Корпорация МСП» - Гарантийная поддержка</a:t>
            </a:r>
          </a:p>
          <a:p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www.corpmsp.ru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="" xmlns:a16="http://schemas.microsoft.com/office/drawing/2014/main" id="{06C8DA51-DC83-4C9A-BAE8-63DE83B58D7A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32</a:t>
            </a:r>
          </a:p>
        </p:txBody>
      </p:sp>
      <p:sp>
        <p:nvSpPr>
          <p:cNvPr id="17" name="TextBox 27">
            <a:extLst>
              <a:ext uri="{FF2B5EF4-FFF2-40B4-BE49-F238E27FC236}">
                <a16:creationId xmlns="" xmlns:a16="http://schemas.microsoft.com/office/drawing/2014/main" id="{2EC80E2A-E948-4BB7-A5DC-957777F508C9}"/>
              </a:ext>
            </a:extLst>
          </p:cNvPr>
          <p:cNvSpPr txBox="1"/>
          <p:nvPr/>
        </p:nvSpPr>
        <p:spPr>
          <a:xfrm>
            <a:off x="397609" y="1109687"/>
            <a:ext cx="811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гарантий субъектам МСП в целях обеспечения кредитов</a:t>
            </a:r>
          </a:p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(обеспечение требуется для получения гарантии свыше 100 млн рублей)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F9BD874E-586F-4FC9-AEAF-2451B33654AF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947A2519-A012-4B96-8C2A-085B12475CB2}"/>
              </a:ext>
            </a:extLst>
          </p:cNvPr>
          <p:cNvSpPr/>
          <p:nvPr/>
        </p:nvSpPr>
        <p:spPr>
          <a:xfrm>
            <a:off x="392648" y="1779662"/>
            <a:ext cx="8118766" cy="969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Сумма гарантии: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50%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 суммы кредита</a:t>
            </a:r>
          </a:p>
          <a:p>
            <a:pPr marL="171450" indent="-171450">
              <a:buFontTx/>
              <a:buChar char="-"/>
            </a:pP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70-75%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 суммы кредита в рамках ряда специальных продуктов и продуктов «Согарантии»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85%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 рамках согарантии для возобновления деятельности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100%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 суммы кредита для стартапов, в рамках согарантии для поддержки и сохранения занятости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219B8047-335D-4BAB-854E-7BED64FD6CE1}"/>
              </a:ext>
            </a:extLst>
          </p:cNvPr>
          <p:cNvSpPr/>
          <p:nvPr/>
        </p:nvSpPr>
        <p:spPr>
          <a:xfrm>
            <a:off x="5150596" y="1779662"/>
            <a:ext cx="244574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Срок гарантии: </a:t>
            </a:r>
            <a:r>
              <a:rPr lang="ru-RU" sz="12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</a:t>
            </a:r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15 лет</a:t>
            </a:r>
            <a:endParaRPr lang="ru-RU" sz="1000" b="1" dirty="0">
              <a:solidFill>
                <a:srgbClr val="083455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E815B908-4D5C-4320-AFE1-0A67B368BD6A}"/>
              </a:ext>
            </a:extLst>
          </p:cNvPr>
          <p:cNvSpPr/>
          <p:nvPr/>
        </p:nvSpPr>
        <p:spPr>
          <a:xfrm>
            <a:off x="2520280" y="2976833"/>
            <a:ext cx="2448272" cy="81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Обеспечение: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en-US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&lt; 100</a:t>
            </a: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млн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 – не требуется </a:t>
            </a:r>
          </a:p>
          <a:p>
            <a:pPr marL="171450" indent="-171450">
              <a:buFontTx/>
              <a:buChar char="-"/>
            </a:pPr>
            <a:r>
              <a:rPr lang="en-US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&gt; 100 </a:t>
            </a: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млн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 – последзалог, созалог или поручительство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FC170C66-C6DC-42A2-9BDD-9C2A72EBF415}"/>
              </a:ext>
            </a:extLst>
          </p:cNvPr>
          <p:cNvSpPr/>
          <p:nvPr/>
        </p:nvSpPr>
        <p:spPr>
          <a:xfrm>
            <a:off x="5176316" y="2976833"/>
            <a:ext cx="3797270" cy="661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Вознаграждение за гарантию: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0,75%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годовых</a:t>
            </a:r>
          </a:p>
          <a:p>
            <a:pPr marL="171450" indent="-171450">
              <a:buFontTx/>
              <a:buChar char="-"/>
            </a:pP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0,5%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годовых (при сумме гарантии </a:t>
            </a:r>
            <a:r>
              <a:rPr lang="en-US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&gt;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500 млн рублей)</a:t>
            </a:r>
          </a:p>
        </p:txBody>
      </p:sp>
    </p:spTree>
    <p:extLst>
      <p:ext uri="{BB962C8B-B14F-4D97-AF65-F5344CB8AC3E}">
        <p14:creationId xmlns:p14="http://schemas.microsoft.com/office/powerpoint/2010/main" val="4038777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0E1646C-5CD3-4E5B-9288-8174B21534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47818"/>
            <a:ext cx="3924944" cy="3895682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C15421E-0D0C-406C-9B86-BD4ED943AB3D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9" name="Параллелограмм 18">
            <a:extLst>
              <a:ext uri="{FF2B5EF4-FFF2-40B4-BE49-F238E27FC236}">
                <a16:creationId xmlns="" xmlns:a16="http://schemas.microsoft.com/office/drawing/2014/main" id="{53C367B1-6FEF-4BE5-A7F4-5FC20F0F35CB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="" xmlns:a16="http://schemas.microsoft.com/office/drawing/2014/main" id="{0550DF61-2245-4726-9A42-E82A71AB083F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АО «Корпорация МСП» - Программа стимулирования кредитования</a:t>
            </a:r>
          </a:p>
          <a:p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www.corpmsp.ru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="" xmlns:a16="http://schemas.microsoft.com/office/drawing/2014/main" id="{C5A96993-87BB-4EC3-8EB6-296A3F327383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33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="" xmlns:a16="http://schemas.microsoft.com/office/drawing/2014/main" id="{7CDCA48F-6A52-4FE7-994B-60CAF0D47BFC}"/>
              </a:ext>
            </a:extLst>
          </p:cNvPr>
          <p:cNvSpPr txBox="1"/>
          <p:nvPr/>
        </p:nvSpPr>
        <p:spPr>
          <a:xfrm>
            <a:off x="397609" y="1109687"/>
            <a:ext cx="811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выгодных условий</a:t>
            </a:r>
          </a:p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для кредитования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E3D535C8-E970-4BD0-B5B0-3391B5FEC8D9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8E1335EE-DBB8-4676-8146-166CFD8B79AA}"/>
              </a:ext>
            </a:extLst>
          </p:cNvPr>
          <p:cNvSpPr/>
          <p:nvPr/>
        </p:nvSpPr>
        <p:spPr>
          <a:xfrm>
            <a:off x="392648" y="1779662"/>
            <a:ext cx="811876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Срок финансирования: </a:t>
            </a:r>
            <a:r>
              <a:rPr lang="ru-RU" sz="12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</a:t>
            </a:r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 лет</a:t>
            </a:r>
            <a:endParaRPr lang="ru-RU" sz="12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70" name="Rectangle 55">
            <a:extLst>
              <a:ext uri="{FF2B5EF4-FFF2-40B4-BE49-F238E27FC236}">
                <a16:creationId xmlns="" xmlns:a16="http://schemas.microsoft.com/office/drawing/2014/main" id="{F79C70D9-0BA1-4133-BA7F-CBFB8B685264}"/>
              </a:ext>
            </a:extLst>
          </p:cNvPr>
          <p:cNvSpPr/>
          <p:nvPr/>
        </p:nvSpPr>
        <p:spPr>
          <a:xfrm>
            <a:off x="324857" y="4031676"/>
            <a:ext cx="1589982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1579B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 </a:t>
            </a:r>
            <a:r>
              <a:rPr lang="ru-RU" sz="1100" b="1" dirty="0">
                <a:solidFill>
                  <a:srgbClr val="01579B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 млн </a:t>
            </a:r>
            <a:r>
              <a:rPr lang="ru-RU" sz="1100" dirty="0">
                <a:solidFill>
                  <a:srgbClr val="01579B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 до </a:t>
            </a:r>
            <a:r>
              <a:rPr lang="ru-RU" sz="1100" b="1" dirty="0">
                <a:solidFill>
                  <a:srgbClr val="01579B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 млрд </a:t>
            </a:r>
            <a:r>
              <a:rPr lang="ru-RU" sz="1100" dirty="0">
                <a:solidFill>
                  <a:srgbClr val="01579B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 по ставке </a:t>
            </a:r>
            <a:r>
              <a:rPr lang="ru-RU" sz="1100" b="1" dirty="0">
                <a:solidFill>
                  <a:srgbClr val="01579B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8,5% </a:t>
            </a:r>
            <a:r>
              <a:rPr lang="ru-RU" sz="1100" dirty="0">
                <a:solidFill>
                  <a:srgbClr val="01579B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годовых</a:t>
            </a:r>
          </a:p>
        </p:txBody>
      </p:sp>
      <p:sp>
        <p:nvSpPr>
          <p:cNvPr id="71" name="Rectangle 56">
            <a:extLst>
              <a:ext uri="{FF2B5EF4-FFF2-40B4-BE49-F238E27FC236}">
                <a16:creationId xmlns="" xmlns:a16="http://schemas.microsoft.com/office/drawing/2014/main" id="{1EF19F66-4034-4927-B44B-8578609A76FE}"/>
              </a:ext>
            </a:extLst>
          </p:cNvPr>
          <p:cNvSpPr/>
          <p:nvPr/>
        </p:nvSpPr>
        <p:spPr>
          <a:xfrm>
            <a:off x="1888614" y="4031677"/>
            <a:ext cx="1589982" cy="60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7CCC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</a:t>
            </a:r>
            <a:r>
              <a:rPr lang="ru-RU" sz="1100" b="1" dirty="0">
                <a:solidFill>
                  <a:srgbClr val="007CCC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0,5 млн </a:t>
            </a:r>
            <a:r>
              <a:rPr lang="ru-RU" sz="1100" dirty="0">
                <a:solidFill>
                  <a:srgbClr val="007CCC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 для ИП и самозанятых</a:t>
            </a:r>
          </a:p>
        </p:txBody>
      </p:sp>
      <p:sp>
        <p:nvSpPr>
          <p:cNvPr id="72" name="Rectangle 57">
            <a:extLst>
              <a:ext uri="{FF2B5EF4-FFF2-40B4-BE49-F238E27FC236}">
                <a16:creationId xmlns="" xmlns:a16="http://schemas.microsoft.com/office/drawing/2014/main" id="{1677BA60-8E63-47A6-834F-AFE09156FD87}"/>
              </a:ext>
            </a:extLst>
          </p:cNvPr>
          <p:cNvSpPr/>
          <p:nvPr/>
        </p:nvSpPr>
        <p:spPr>
          <a:xfrm>
            <a:off x="3414973" y="4031676"/>
            <a:ext cx="1589982" cy="60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99E8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Не более </a:t>
            </a:r>
            <a:r>
              <a:rPr lang="ru-RU" sz="1100" b="1" dirty="0">
                <a:solidFill>
                  <a:srgbClr val="0099E8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4 млрд </a:t>
            </a:r>
            <a:r>
              <a:rPr lang="ru-RU" sz="1100" dirty="0">
                <a:solidFill>
                  <a:srgbClr val="0099E8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 на 1 заёмщика</a:t>
            </a:r>
          </a:p>
        </p:txBody>
      </p:sp>
      <p:sp>
        <p:nvSpPr>
          <p:cNvPr id="73" name="Freeform 2">
            <a:extLst>
              <a:ext uri="{FF2B5EF4-FFF2-40B4-BE49-F238E27FC236}">
                <a16:creationId xmlns="" xmlns:a16="http://schemas.microsoft.com/office/drawing/2014/main" id="{173D720E-908B-4CE9-B037-1112C216D88C}"/>
              </a:ext>
            </a:extLst>
          </p:cNvPr>
          <p:cNvSpPr/>
          <p:nvPr/>
        </p:nvSpPr>
        <p:spPr>
          <a:xfrm rot="10800000">
            <a:off x="473283" y="2427734"/>
            <a:ext cx="1293129" cy="1293129"/>
          </a:xfrm>
          <a:custGeom>
            <a:avLst/>
            <a:gdLst>
              <a:gd name="connsiteX0" fmla="*/ 0 w 2127508"/>
              <a:gd name="connsiteY0" fmla="*/ 2014424 h 2127508"/>
              <a:gd name="connsiteX1" fmla="*/ 113084 w 2127508"/>
              <a:gd name="connsiteY1" fmla="*/ 2127508 h 2127508"/>
              <a:gd name="connsiteX2" fmla="*/ 0 w 2127508"/>
              <a:gd name="connsiteY2" fmla="*/ 2127508 h 2127508"/>
              <a:gd name="connsiteX3" fmla="*/ 0 w 2127508"/>
              <a:gd name="connsiteY3" fmla="*/ 1672139 h 2127508"/>
              <a:gd name="connsiteX4" fmla="*/ 455369 w 2127508"/>
              <a:gd name="connsiteY4" fmla="*/ 2127508 h 2127508"/>
              <a:gd name="connsiteX5" fmla="*/ 298869 w 2127508"/>
              <a:gd name="connsiteY5" fmla="*/ 2127508 h 2127508"/>
              <a:gd name="connsiteX6" fmla="*/ 0 w 2127508"/>
              <a:gd name="connsiteY6" fmla="*/ 1828639 h 2127508"/>
              <a:gd name="connsiteX7" fmla="*/ 0 w 2127508"/>
              <a:gd name="connsiteY7" fmla="*/ 0 h 2127508"/>
              <a:gd name="connsiteX8" fmla="*/ 2127508 w 2127508"/>
              <a:gd name="connsiteY8" fmla="*/ 0 h 2127508"/>
              <a:gd name="connsiteX9" fmla="*/ 2127508 w 2127508"/>
              <a:gd name="connsiteY9" fmla="*/ 2127508 h 2127508"/>
              <a:gd name="connsiteX10" fmla="*/ 593863 w 2127508"/>
              <a:gd name="connsiteY10" fmla="*/ 2127508 h 2127508"/>
              <a:gd name="connsiteX11" fmla="*/ 0 w 2127508"/>
              <a:gd name="connsiteY11" fmla="*/ 1533645 h 212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7508" h="2127508">
                <a:moveTo>
                  <a:pt x="0" y="2014424"/>
                </a:moveTo>
                <a:lnTo>
                  <a:pt x="113084" y="2127508"/>
                </a:lnTo>
                <a:lnTo>
                  <a:pt x="0" y="2127508"/>
                </a:lnTo>
                <a:close/>
                <a:moveTo>
                  <a:pt x="0" y="1672139"/>
                </a:moveTo>
                <a:lnTo>
                  <a:pt x="455369" y="2127508"/>
                </a:lnTo>
                <a:lnTo>
                  <a:pt x="298869" y="2127508"/>
                </a:lnTo>
                <a:lnTo>
                  <a:pt x="0" y="1828639"/>
                </a:lnTo>
                <a:close/>
                <a:moveTo>
                  <a:pt x="0" y="0"/>
                </a:moveTo>
                <a:lnTo>
                  <a:pt x="2127508" y="0"/>
                </a:lnTo>
                <a:lnTo>
                  <a:pt x="2127508" y="2127508"/>
                </a:lnTo>
                <a:lnTo>
                  <a:pt x="593863" y="2127508"/>
                </a:lnTo>
                <a:lnTo>
                  <a:pt x="0" y="15336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3">
            <a:extLst>
              <a:ext uri="{FF2B5EF4-FFF2-40B4-BE49-F238E27FC236}">
                <a16:creationId xmlns="" xmlns:a16="http://schemas.microsoft.com/office/drawing/2014/main" id="{45A783C1-8E71-478E-9FED-234B3454060A}"/>
              </a:ext>
            </a:extLst>
          </p:cNvPr>
          <p:cNvSpPr/>
          <p:nvPr/>
        </p:nvSpPr>
        <p:spPr>
          <a:xfrm rot="10800000">
            <a:off x="2036278" y="2427734"/>
            <a:ext cx="1293129" cy="1293129"/>
          </a:xfrm>
          <a:custGeom>
            <a:avLst/>
            <a:gdLst>
              <a:gd name="connsiteX0" fmla="*/ 0 w 2127508"/>
              <a:gd name="connsiteY0" fmla="*/ 2014424 h 2127508"/>
              <a:gd name="connsiteX1" fmla="*/ 113084 w 2127508"/>
              <a:gd name="connsiteY1" fmla="*/ 2127508 h 2127508"/>
              <a:gd name="connsiteX2" fmla="*/ 0 w 2127508"/>
              <a:gd name="connsiteY2" fmla="*/ 2127508 h 2127508"/>
              <a:gd name="connsiteX3" fmla="*/ 0 w 2127508"/>
              <a:gd name="connsiteY3" fmla="*/ 1672139 h 2127508"/>
              <a:gd name="connsiteX4" fmla="*/ 455369 w 2127508"/>
              <a:gd name="connsiteY4" fmla="*/ 2127508 h 2127508"/>
              <a:gd name="connsiteX5" fmla="*/ 298869 w 2127508"/>
              <a:gd name="connsiteY5" fmla="*/ 2127508 h 2127508"/>
              <a:gd name="connsiteX6" fmla="*/ 0 w 2127508"/>
              <a:gd name="connsiteY6" fmla="*/ 1828639 h 2127508"/>
              <a:gd name="connsiteX7" fmla="*/ 0 w 2127508"/>
              <a:gd name="connsiteY7" fmla="*/ 0 h 2127508"/>
              <a:gd name="connsiteX8" fmla="*/ 2127508 w 2127508"/>
              <a:gd name="connsiteY8" fmla="*/ 0 h 2127508"/>
              <a:gd name="connsiteX9" fmla="*/ 2127508 w 2127508"/>
              <a:gd name="connsiteY9" fmla="*/ 2127508 h 2127508"/>
              <a:gd name="connsiteX10" fmla="*/ 593863 w 2127508"/>
              <a:gd name="connsiteY10" fmla="*/ 2127508 h 2127508"/>
              <a:gd name="connsiteX11" fmla="*/ 0 w 2127508"/>
              <a:gd name="connsiteY11" fmla="*/ 1533645 h 212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7508" h="2127508">
                <a:moveTo>
                  <a:pt x="0" y="2014424"/>
                </a:moveTo>
                <a:lnTo>
                  <a:pt x="113084" y="2127508"/>
                </a:lnTo>
                <a:lnTo>
                  <a:pt x="0" y="2127508"/>
                </a:lnTo>
                <a:close/>
                <a:moveTo>
                  <a:pt x="0" y="1672139"/>
                </a:moveTo>
                <a:lnTo>
                  <a:pt x="455369" y="2127508"/>
                </a:lnTo>
                <a:lnTo>
                  <a:pt x="298869" y="2127508"/>
                </a:lnTo>
                <a:lnTo>
                  <a:pt x="0" y="1828639"/>
                </a:lnTo>
                <a:close/>
                <a:moveTo>
                  <a:pt x="0" y="0"/>
                </a:moveTo>
                <a:lnTo>
                  <a:pt x="2127508" y="0"/>
                </a:lnTo>
                <a:lnTo>
                  <a:pt x="2127508" y="2127508"/>
                </a:lnTo>
                <a:lnTo>
                  <a:pt x="593863" y="2127508"/>
                </a:lnTo>
                <a:lnTo>
                  <a:pt x="0" y="1533645"/>
                </a:lnTo>
                <a:close/>
              </a:path>
            </a:pathLst>
          </a:custGeom>
          <a:solidFill>
            <a:srgbClr val="007CCC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4">
            <a:extLst>
              <a:ext uri="{FF2B5EF4-FFF2-40B4-BE49-F238E27FC236}">
                <a16:creationId xmlns="" xmlns:a16="http://schemas.microsoft.com/office/drawing/2014/main" id="{044243D8-7846-4F20-846A-77A7C024674F}"/>
              </a:ext>
            </a:extLst>
          </p:cNvPr>
          <p:cNvSpPr/>
          <p:nvPr/>
        </p:nvSpPr>
        <p:spPr>
          <a:xfrm rot="10800000">
            <a:off x="3563400" y="2427734"/>
            <a:ext cx="1293129" cy="1293129"/>
          </a:xfrm>
          <a:custGeom>
            <a:avLst/>
            <a:gdLst>
              <a:gd name="connsiteX0" fmla="*/ 0 w 2127508"/>
              <a:gd name="connsiteY0" fmla="*/ 2014424 h 2127508"/>
              <a:gd name="connsiteX1" fmla="*/ 113084 w 2127508"/>
              <a:gd name="connsiteY1" fmla="*/ 2127508 h 2127508"/>
              <a:gd name="connsiteX2" fmla="*/ 0 w 2127508"/>
              <a:gd name="connsiteY2" fmla="*/ 2127508 h 2127508"/>
              <a:gd name="connsiteX3" fmla="*/ 0 w 2127508"/>
              <a:gd name="connsiteY3" fmla="*/ 1672139 h 2127508"/>
              <a:gd name="connsiteX4" fmla="*/ 455369 w 2127508"/>
              <a:gd name="connsiteY4" fmla="*/ 2127508 h 2127508"/>
              <a:gd name="connsiteX5" fmla="*/ 298869 w 2127508"/>
              <a:gd name="connsiteY5" fmla="*/ 2127508 h 2127508"/>
              <a:gd name="connsiteX6" fmla="*/ 0 w 2127508"/>
              <a:gd name="connsiteY6" fmla="*/ 1828639 h 2127508"/>
              <a:gd name="connsiteX7" fmla="*/ 0 w 2127508"/>
              <a:gd name="connsiteY7" fmla="*/ 0 h 2127508"/>
              <a:gd name="connsiteX8" fmla="*/ 2127508 w 2127508"/>
              <a:gd name="connsiteY8" fmla="*/ 0 h 2127508"/>
              <a:gd name="connsiteX9" fmla="*/ 2127508 w 2127508"/>
              <a:gd name="connsiteY9" fmla="*/ 2127508 h 2127508"/>
              <a:gd name="connsiteX10" fmla="*/ 593863 w 2127508"/>
              <a:gd name="connsiteY10" fmla="*/ 2127508 h 2127508"/>
              <a:gd name="connsiteX11" fmla="*/ 0 w 2127508"/>
              <a:gd name="connsiteY11" fmla="*/ 1533645 h 212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7508" h="2127508">
                <a:moveTo>
                  <a:pt x="0" y="2014424"/>
                </a:moveTo>
                <a:lnTo>
                  <a:pt x="113084" y="2127508"/>
                </a:lnTo>
                <a:lnTo>
                  <a:pt x="0" y="2127508"/>
                </a:lnTo>
                <a:close/>
                <a:moveTo>
                  <a:pt x="0" y="1672139"/>
                </a:moveTo>
                <a:lnTo>
                  <a:pt x="455369" y="2127508"/>
                </a:lnTo>
                <a:lnTo>
                  <a:pt x="298869" y="2127508"/>
                </a:lnTo>
                <a:lnTo>
                  <a:pt x="0" y="1828639"/>
                </a:lnTo>
                <a:close/>
                <a:moveTo>
                  <a:pt x="0" y="0"/>
                </a:moveTo>
                <a:lnTo>
                  <a:pt x="2127508" y="0"/>
                </a:lnTo>
                <a:lnTo>
                  <a:pt x="2127508" y="2127508"/>
                </a:lnTo>
                <a:lnTo>
                  <a:pt x="593863" y="2127508"/>
                </a:lnTo>
                <a:lnTo>
                  <a:pt x="0" y="15336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1">
            <a:extLst>
              <a:ext uri="{FF2B5EF4-FFF2-40B4-BE49-F238E27FC236}">
                <a16:creationId xmlns="" xmlns:a16="http://schemas.microsoft.com/office/drawing/2014/main" id="{7E021C72-B495-422A-8BA8-398303FB8DE8}"/>
              </a:ext>
            </a:extLst>
          </p:cNvPr>
          <p:cNvSpPr/>
          <p:nvPr/>
        </p:nvSpPr>
        <p:spPr>
          <a:xfrm rot="10800000">
            <a:off x="929235" y="3720864"/>
            <a:ext cx="381226" cy="174784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Isosceles Triangle 8">
            <a:extLst>
              <a:ext uri="{FF2B5EF4-FFF2-40B4-BE49-F238E27FC236}">
                <a16:creationId xmlns="" xmlns:a16="http://schemas.microsoft.com/office/drawing/2014/main" id="{FB3E1515-92FB-43BE-A82B-B10813C44744}"/>
              </a:ext>
            </a:extLst>
          </p:cNvPr>
          <p:cNvSpPr/>
          <p:nvPr/>
        </p:nvSpPr>
        <p:spPr>
          <a:xfrm rot="10800000">
            <a:off x="2492229" y="3720864"/>
            <a:ext cx="381226" cy="174784"/>
          </a:xfrm>
          <a:prstGeom prst="triangle">
            <a:avLst/>
          </a:prstGeom>
          <a:solidFill>
            <a:srgbClr val="007CCC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Isosceles Triangle 9">
            <a:extLst>
              <a:ext uri="{FF2B5EF4-FFF2-40B4-BE49-F238E27FC236}">
                <a16:creationId xmlns="" xmlns:a16="http://schemas.microsoft.com/office/drawing/2014/main" id="{8F04DED6-9183-453F-BB26-A68CD18A9A13}"/>
              </a:ext>
            </a:extLst>
          </p:cNvPr>
          <p:cNvSpPr/>
          <p:nvPr/>
        </p:nvSpPr>
        <p:spPr>
          <a:xfrm rot="10800000">
            <a:off x="4019352" y="3720864"/>
            <a:ext cx="381226" cy="174784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0" name="Freeform 18">
            <a:extLst>
              <a:ext uri="{FF2B5EF4-FFF2-40B4-BE49-F238E27FC236}">
                <a16:creationId xmlns="" xmlns:a16="http://schemas.microsoft.com/office/drawing/2014/main" id="{461A2988-98E2-46FC-BFC0-771A8D0D2FFB}"/>
              </a:ext>
            </a:extLst>
          </p:cNvPr>
          <p:cNvSpPr>
            <a:spLocks noEditPoints="1"/>
          </p:cNvSpPr>
          <p:nvPr/>
        </p:nvSpPr>
        <p:spPr bwMode="auto">
          <a:xfrm>
            <a:off x="2339752" y="2715766"/>
            <a:ext cx="796740" cy="719635"/>
          </a:xfrm>
          <a:custGeom>
            <a:avLst/>
            <a:gdLst>
              <a:gd name="T0" fmla="*/ 151352 w 400"/>
              <a:gd name="T1" fmla="*/ 165780 h 360"/>
              <a:gd name="T2" fmla="*/ 111522 w 400"/>
              <a:gd name="T3" fmla="*/ 125106 h 360"/>
              <a:gd name="T4" fmla="*/ 124390 w 400"/>
              <a:gd name="T5" fmla="*/ 94908 h 360"/>
              <a:gd name="T6" fmla="*/ 136033 w 400"/>
              <a:gd name="T7" fmla="*/ 73954 h 360"/>
              <a:gd name="T8" fmla="*/ 131743 w 400"/>
              <a:gd name="T9" fmla="*/ 64093 h 360"/>
              <a:gd name="T10" fmla="*/ 134807 w 400"/>
              <a:gd name="T11" fmla="*/ 41907 h 360"/>
              <a:gd name="T12" fmla="*/ 85786 w 400"/>
              <a:gd name="T13" fmla="*/ 0 h 360"/>
              <a:gd name="T14" fmla="*/ 36153 w 400"/>
              <a:gd name="T15" fmla="*/ 41907 h 360"/>
              <a:gd name="T16" fmla="*/ 39829 w 400"/>
              <a:gd name="T17" fmla="*/ 64093 h 360"/>
              <a:gd name="T18" fmla="*/ 34927 w 400"/>
              <a:gd name="T19" fmla="*/ 73954 h 360"/>
              <a:gd name="T20" fmla="*/ 46570 w 400"/>
              <a:gd name="T21" fmla="*/ 94908 h 360"/>
              <a:gd name="T22" fmla="*/ 60050 w 400"/>
              <a:gd name="T23" fmla="*/ 125106 h 360"/>
              <a:gd name="T24" fmla="*/ 19608 w 400"/>
              <a:gd name="T25" fmla="*/ 165780 h 360"/>
              <a:gd name="T26" fmla="*/ 0 w 400"/>
              <a:gd name="T27" fmla="*/ 172559 h 360"/>
              <a:gd name="T28" fmla="*/ 0 w 400"/>
              <a:gd name="T29" fmla="*/ 221862 h 360"/>
              <a:gd name="T30" fmla="*/ 196083 w 400"/>
              <a:gd name="T31" fmla="*/ 221862 h 360"/>
              <a:gd name="T32" fmla="*/ 196083 w 400"/>
              <a:gd name="T33" fmla="*/ 195978 h 360"/>
              <a:gd name="T34" fmla="*/ 151352 w 400"/>
              <a:gd name="T35" fmla="*/ 165780 h 360"/>
              <a:gd name="T36" fmla="*/ 208338 w 400"/>
              <a:gd name="T37" fmla="*/ 98605 h 360"/>
              <a:gd name="T38" fmla="*/ 208338 w 400"/>
              <a:gd name="T39" fmla="*/ 61628 h 360"/>
              <a:gd name="T40" fmla="*/ 183828 w 400"/>
              <a:gd name="T41" fmla="*/ 61628 h 360"/>
              <a:gd name="T42" fmla="*/ 183828 w 400"/>
              <a:gd name="T43" fmla="*/ 98605 h 360"/>
              <a:gd name="T44" fmla="*/ 147062 w 400"/>
              <a:gd name="T45" fmla="*/ 98605 h 360"/>
              <a:gd name="T46" fmla="*/ 147062 w 400"/>
              <a:gd name="T47" fmla="*/ 123257 h 360"/>
              <a:gd name="T48" fmla="*/ 183828 w 400"/>
              <a:gd name="T49" fmla="*/ 123257 h 360"/>
              <a:gd name="T50" fmla="*/ 183828 w 400"/>
              <a:gd name="T51" fmla="*/ 160234 h 360"/>
              <a:gd name="T52" fmla="*/ 208338 w 400"/>
              <a:gd name="T53" fmla="*/ 160234 h 360"/>
              <a:gd name="T54" fmla="*/ 208338 w 400"/>
              <a:gd name="T55" fmla="*/ 123257 h 360"/>
              <a:gd name="T56" fmla="*/ 245104 w 400"/>
              <a:gd name="T57" fmla="*/ 123257 h 360"/>
              <a:gd name="T58" fmla="*/ 245104 w 400"/>
              <a:gd name="T59" fmla="*/ 98605 h 360"/>
              <a:gd name="T60" fmla="*/ 208338 w 400"/>
              <a:gd name="T61" fmla="*/ 98605 h 36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00" h="360">
                <a:moveTo>
                  <a:pt x="247" y="269"/>
                </a:moveTo>
                <a:cubicBezTo>
                  <a:pt x="197" y="251"/>
                  <a:pt x="182" y="236"/>
                  <a:pt x="182" y="203"/>
                </a:cubicBezTo>
                <a:cubicBezTo>
                  <a:pt x="182" y="184"/>
                  <a:pt x="197" y="190"/>
                  <a:pt x="203" y="154"/>
                </a:cubicBezTo>
                <a:cubicBezTo>
                  <a:pt x="206" y="140"/>
                  <a:pt x="220" y="154"/>
                  <a:pt x="222" y="120"/>
                </a:cubicBezTo>
                <a:cubicBezTo>
                  <a:pt x="222" y="107"/>
                  <a:pt x="215" y="104"/>
                  <a:pt x="215" y="104"/>
                </a:cubicBezTo>
                <a:cubicBezTo>
                  <a:pt x="215" y="104"/>
                  <a:pt x="219" y="84"/>
                  <a:pt x="220" y="68"/>
                </a:cubicBezTo>
                <a:cubicBezTo>
                  <a:pt x="222" y="49"/>
                  <a:pt x="209" y="0"/>
                  <a:pt x="140" y="0"/>
                </a:cubicBezTo>
                <a:cubicBezTo>
                  <a:pt x="71" y="0"/>
                  <a:pt x="58" y="49"/>
                  <a:pt x="59" y="68"/>
                </a:cubicBezTo>
                <a:cubicBezTo>
                  <a:pt x="61" y="84"/>
                  <a:pt x="65" y="104"/>
                  <a:pt x="65" y="104"/>
                </a:cubicBezTo>
                <a:cubicBezTo>
                  <a:pt x="65" y="104"/>
                  <a:pt x="57" y="107"/>
                  <a:pt x="57" y="120"/>
                </a:cubicBezTo>
                <a:cubicBezTo>
                  <a:pt x="60" y="154"/>
                  <a:pt x="73" y="140"/>
                  <a:pt x="76" y="154"/>
                </a:cubicBezTo>
                <a:cubicBezTo>
                  <a:pt x="83" y="190"/>
                  <a:pt x="98" y="184"/>
                  <a:pt x="98" y="203"/>
                </a:cubicBezTo>
                <a:cubicBezTo>
                  <a:pt x="98" y="236"/>
                  <a:pt x="82" y="251"/>
                  <a:pt x="32" y="269"/>
                </a:cubicBezTo>
                <a:cubicBezTo>
                  <a:pt x="26" y="271"/>
                  <a:pt x="12" y="274"/>
                  <a:pt x="0" y="280"/>
                </a:cubicBezTo>
                <a:cubicBezTo>
                  <a:pt x="0" y="360"/>
                  <a:pt x="0" y="360"/>
                  <a:pt x="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360"/>
                  <a:pt x="320" y="330"/>
                  <a:pt x="320" y="318"/>
                </a:cubicBezTo>
                <a:cubicBezTo>
                  <a:pt x="320" y="305"/>
                  <a:pt x="297" y="287"/>
                  <a:pt x="247" y="269"/>
                </a:cubicBezTo>
                <a:close/>
                <a:moveTo>
                  <a:pt x="340" y="160"/>
                </a:moveTo>
                <a:cubicBezTo>
                  <a:pt x="340" y="100"/>
                  <a:pt x="340" y="100"/>
                  <a:pt x="340" y="100"/>
                </a:cubicBezTo>
                <a:cubicBezTo>
                  <a:pt x="300" y="100"/>
                  <a:pt x="300" y="100"/>
                  <a:pt x="300" y="100"/>
                </a:cubicBezTo>
                <a:cubicBezTo>
                  <a:pt x="300" y="160"/>
                  <a:pt x="300" y="160"/>
                  <a:pt x="300" y="160"/>
                </a:cubicBezTo>
                <a:cubicBezTo>
                  <a:pt x="240" y="160"/>
                  <a:pt x="240" y="160"/>
                  <a:pt x="240" y="160"/>
                </a:cubicBezTo>
                <a:cubicBezTo>
                  <a:pt x="240" y="200"/>
                  <a:pt x="240" y="200"/>
                  <a:pt x="240" y="200"/>
                </a:cubicBezTo>
                <a:cubicBezTo>
                  <a:pt x="300" y="200"/>
                  <a:pt x="300" y="200"/>
                  <a:pt x="300" y="200"/>
                </a:cubicBezTo>
                <a:cubicBezTo>
                  <a:pt x="300" y="260"/>
                  <a:pt x="300" y="260"/>
                  <a:pt x="300" y="260"/>
                </a:cubicBezTo>
                <a:cubicBezTo>
                  <a:pt x="340" y="260"/>
                  <a:pt x="340" y="260"/>
                  <a:pt x="340" y="260"/>
                </a:cubicBezTo>
                <a:cubicBezTo>
                  <a:pt x="340" y="200"/>
                  <a:pt x="340" y="200"/>
                  <a:pt x="340" y="200"/>
                </a:cubicBezTo>
                <a:cubicBezTo>
                  <a:pt x="400" y="200"/>
                  <a:pt x="400" y="200"/>
                  <a:pt x="400" y="200"/>
                </a:cubicBezTo>
                <a:cubicBezTo>
                  <a:pt x="400" y="160"/>
                  <a:pt x="400" y="160"/>
                  <a:pt x="400" y="160"/>
                </a:cubicBezTo>
                <a:lnTo>
                  <a:pt x="340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81" name="Freeform 139">
            <a:extLst>
              <a:ext uri="{FF2B5EF4-FFF2-40B4-BE49-F238E27FC236}">
                <a16:creationId xmlns="" xmlns:a16="http://schemas.microsoft.com/office/drawing/2014/main" id="{68C42CC5-1794-441F-A2EA-54C6F6B47BF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812164" y="2806010"/>
            <a:ext cx="795600" cy="536575"/>
          </a:xfrm>
          <a:custGeom>
            <a:avLst/>
            <a:gdLst>
              <a:gd name="T0" fmla="*/ 99267 w 400"/>
              <a:gd name="T1" fmla="*/ 125281 h 271"/>
              <a:gd name="T2" fmla="*/ 108459 w 400"/>
              <a:gd name="T3" fmla="*/ 158122 h 271"/>
              <a:gd name="T4" fmla="*/ 142160 w 400"/>
              <a:gd name="T5" fmla="*/ 149608 h 271"/>
              <a:gd name="T6" fmla="*/ 199147 w 400"/>
              <a:gd name="T7" fmla="*/ 2433 h 271"/>
              <a:gd name="T8" fmla="*/ 99267 w 400"/>
              <a:gd name="T9" fmla="*/ 125281 h 271"/>
              <a:gd name="T10" fmla="*/ 122552 w 400"/>
              <a:gd name="T11" fmla="*/ 32841 h 271"/>
              <a:gd name="T12" fmla="*/ 137871 w 400"/>
              <a:gd name="T13" fmla="*/ 34057 h 271"/>
              <a:gd name="T14" fmla="*/ 155641 w 400"/>
              <a:gd name="T15" fmla="*/ 12771 h 271"/>
              <a:gd name="T16" fmla="*/ 122552 w 400"/>
              <a:gd name="T17" fmla="*/ 8514 h 271"/>
              <a:gd name="T18" fmla="*/ 0 w 400"/>
              <a:gd name="T19" fmla="*/ 139269 h 271"/>
              <a:gd name="T20" fmla="*/ 613 w 400"/>
              <a:gd name="T21" fmla="*/ 152649 h 271"/>
              <a:gd name="T22" fmla="*/ 13481 w 400"/>
              <a:gd name="T23" fmla="*/ 163596 h 271"/>
              <a:gd name="T24" fmla="*/ 25123 w 400"/>
              <a:gd name="T25" fmla="*/ 150824 h 271"/>
              <a:gd name="T26" fmla="*/ 24510 w 400"/>
              <a:gd name="T27" fmla="*/ 139269 h 271"/>
              <a:gd name="T28" fmla="*/ 122552 w 400"/>
              <a:gd name="T29" fmla="*/ 32841 h 271"/>
              <a:gd name="T30" fmla="*/ 210789 w 400"/>
              <a:gd name="T31" fmla="*/ 48045 h 271"/>
              <a:gd name="T32" fmla="*/ 200373 w 400"/>
              <a:gd name="T33" fmla="*/ 74196 h 271"/>
              <a:gd name="T34" fmla="*/ 220594 w 400"/>
              <a:gd name="T35" fmla="*/ 139269 h 271"/>
              <a:gd name="T36" fmla="*/ 219981 w 400"/>
              <a:gd name="T37" fmla="*/ 150824 h 271"/>
              <a:gd name="T38" fmla="*/ 231011 w 400"/>
              <a:gd name="T39" fmla="*/ 164204 h 271"/>
              <a:gd name="T40" fmla="*/ 232236 w 400"/>
              <a:gd name="T41" fmla="*/ 164204 h 271"/>
              <a:gd name="T42" fmla="*/ 244491 w 400"/>
              <a:gd name="T43" fmla="*/ 153257 h 271"/>
              <a:gd name="T44" fmla="*/ 245104 w 400"/>
              <a:gd name="T45" fmla="*/ 139269 h 271"/>
              <a:gd name="T46" fmla="*/ 210789 w 400"/>
              <a:gd name="T47" fmla="*/ 48045 h 2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00" h="271">
                <a:moveTo>
                  <a:pt x="162" y="206"/>
                </a:moveTo>
                <a:cubicBezTo>
                  <a:pt x="149" y="230"/>
                  <a:pt x="158" y="249"/>
                  <a:pt x="177" y="260"/>
                </a:cubicBezTo>
                <a:cubicBezTo>
                  <a:pt x="196" y="271"/>
                  <a:pt x="218" y="270"/>
                  <a:pt x="232" y="246"/>
                </a:cubicBezTo>
                <a:cubicBezTo>
                  <a:pt x="245" y="222"/>
                  <a:pt x="333" y="8"/>
                  <a:pt x="325" y="4"/>
                </a:cubicBezTo>
                <a:cubicBezTo>
                  <a:pt x="317" y="0"/>
                  <a:pt x="176" y="182"/>
                  <a:pt x="162" y="206"/>
                </a:cubicBezTo>
                <a:close/>
                <a:moveTo>
                  <a:pt x="200" y="54"/>
                </a:moveTo>
                <a:cubicBezTo>
                  <a:pt x="209" y="54"/>
                  <a:pt x="217" y="55"/>
                  <a:pt x="225" y="56"/>
                </a:cubicBezTo>
                <a:cubicBezTo>
                  <a:pt x="234" y="45"/>
                  <a:pt x="244" y="33"/>
                  <a:pt x="254" y="21"/>
                </a:cubicBezTo>
                <a:cubicBezTo>
                  <a:pt x="236" y="16"/>
                  <a:pt x="218" y="14"/>
                  <a:pt x="200" y="14"/>
                </a:cubicBezTo>
                <a:cubicBezTo>
                  <a:pt x="88" y="14"/>
                  <a:pt x="0" y="108"/>
                  <a:pt x="0" y="229"/>
                </a:cubicBezTo>
                <a:cubicBezTo>
                  <a:pt x="0" y="236"/>
                  <a:pt x="0" y="244"/>
                  <a:pt x="1" y="251"/>
                </a:cubicBezTo>
                <a:cubicBezTo>
                  <a:pt x="2" y="262"/>
                  <a:pt x="12" y="270"/>
                  <a:pt x="22" y="269"/>
                </a:cubicBezTo>
                <a:cubicBezTo>
                  <a:pt x="33" y="268"/>
                  <a:pt x="42" y="259"/>
                  <a:pt x="41" y="248"/>
                </a:cubicBezTo>
                <a:cubicBezTo>
                  <a:pt x="40" y="242"/>
                  <a:pt x="40" y="235"/>
                  <a:pt x="40" y="229"/>
                </a:cubicBezTo>
                <a:cubicBezTo>
                  <a:pt x="40" y="131"/>
                  <a:pt x="110" y="54"/>
                  <a:pt x="200" y="54"/>
                </a:cubicBezTo>
                <a:close/>
                <a:moveTo>
                  <a:pt x="344" y="79"/>
                </a:moveTo>
                <a:cubicBezTo>
                  <a:pt x="339" y="94"/>
                  <a:pt x="333" y="109"/>
                  <a:pt x="327" y="122"/>
                </a:cubicBezTo>
                <a:cubicBezTo>
                  <a:pt x="348" y="152"/>
                  <a:pt x="360" y="189"/>
                  <a:pt x="360" y="229"/>
                </a:cubicBezTo>
                <a:cubicBezTo>
                  <a:pt x="360" y="235"/>
                  <a:pt x="359" y="242"/>
                  <a:pt x="359" y="248"/>
                </a:cubicBezTo>
                <a:cubicBezTo>
                  <a:pt x="358" y="259"/>
                  <a:pt x="366" y="269"/>
                  <a:pt x="377" y="270"/>
                </a:cubicBezTo>
                <a:cubicBezTo>
                  <a:pt x="378" y="270"/>
                  <a:pt x="378" y="270"/>
                  <a:pt x="379" y="270"/>
                </a:cubicBezTo>
                <a:cubicBezTo>
                  <a:pt x="389" y="270"/>
                  <a:pt x="398" y="262"/>
                  <a:pt x="399" y="252"/>
                </a:cubicBezTo>
                <a:cubicBezTo>
                  <a:pt x="399" y="244"/>
                  <a:pt x="400" y="237"/>
                  <a:pt x="400" y="229"/>
                </a:cubicBezTo>
                <a:cubicBezTo>
                  <a:pt x="400" y="170"/>
                  <a:pt x="379" y="117"/>
                  <a:pt x="344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grpSp>
        <p:nvGrpSpPr>
          <p:cNvPr id="82" name="Group 506">
            <a:extLst>
              <a:ext uri="{FF2B5EF4-FFF2-40B4-BE49-F238E27FC236}">
                <a16:creationId xmlns="" xmlns:a16="http://schemas.microsoft.com/office/drawing/2014/main" id="{90C1E4A8-416D-48DE-A13E-C75BCAC5ADF9}"/>
              </a:ext>
            </a:extLst>
          </p:cNvPr>
          <p:cNvGrpSpPr>
            <a:grpSpLocks noChangeAspect="1"/>
          </p:cNvGrpSpPr>
          <p:nvPr/>
        </p:nvGrpSpPr>
        <p:grpSpPr>
          <a:xfrm>
            <a:off x="778466" y="2746740"/>
            <a:ext cx="682763" cy="717986"/>
            <a:chOff x="2919413" y="3781425"/>
            <a:chExt cx="400050" cy="420688"/>
          </a:xfrm>
          <a:solidFill>
            <a:schemeClr val="bg1"/>
          </a:solidFill>
        </p:grpSpPr>
        <p:sp>
          <p:nvSpPr>
            <p:cNvPr id="83" name="Freeform 64">
              <a:extLst>
                <a:ext uri="{FF2B5EF4-FFF2-40B4-BE49-F238E27FC236}">
                  <a16:creationId xmlns="" xmlns:a16="http://schemas.microsoft.com/office/drawing/2014/main" id="{BCF3D063-CE51-4919-8BF8-2EB412182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9113" y="3781425"/>
              <a:ext cx="120650" cy="420688"/>
            </a:xfrm>
            <a:custGeom>
              <a:avLst/>
              <a:gdLst>
                <a:gd name="T0" fmla="*/ 137 w 156"/>
                <a:gd name="T1" fmla="*/ 548 h 548"/>
                <a:gd name="T2" fmla="*/ 0 w 156"/>
                <a:gd name="T3" fmla="*/ 528 h 548"/>
                <a:gd name="T4" fmla="*/ 137 w 156"/>
                <a:gd name="T5" fmla="*/ 509 h 548"/>
                <a:gd name="T6" fmla="*/ 137 w 156"/>
                <a:gd name="T7" fmla="*/ 453 h 548"/>
                <a:gd name="T8" fmla="*/ 0 w 156"/>
                <a:gd name="T9" fmla="*/ 472 h 548"/>
                <a:gd name="T10" fmla="*/ 137 w 156"/>
                <a:gd name="T11" fmla="*/ 492 h 548"/>
                <a:gd name="T12" fmla="*/ 137 w 156"/>
                <a:gd name="T13" fmla="*/ 453 h 548"/>
                <a:gd name="T14" fmla="*/ 19 w 156"/>
                <a:gd name="T15" fmla="*/ 397 h 548"/>
                <a:gd name="T16" fmla="*/ 19 w 156"/>
                <a:gd name="T17" fmla="*/ 436 h 548"/>
                <a:gd name="T18" fmla="*/ 156 w 156"/>
                <a:gd name="T19" fmla="*/ 416 h 548"/>
                <a:gd name="T20" fmla="*/ 137 w 156"/>
                <a:gd name="T21" fmla="*/ 341 h 548"/>
                <a:gd name="T22" fmla="*/ 0 w 156"/>
                <a:gd name="T23" fmla="*/ 361 h 548"/>
                <a:gd name="T24" fmla="*/ 137 w 156"/>
                <a:gd name="T25" fmla="*/ 380 h 548"/>
                <a:gd name="T26" fmla="*/ 137 w 156"/>
                <a:gd name="T27" fmla="*/ 341 h 548"/>
                <a:gd name="T28" fmla="*/ 19 w 156"/>
                <a:gd name="T29" fmla="*/ 285 h 548"/>
                <a:gd name="T30" fmla="*/ 19 w 156"/>
                <a:gd name="T31" fmla="*/ 324 h 548"/>
                <a:gd name="T32" fmla="*/ 156 w 156"/>
                <a:gd name="T33" fmla="*/ 305 h 548"/>
                <a:gd name="T34" fmla="*/ 137 w 156"/>
                <a:gd name="T35" fmla="*/ 229 h 548"/>
                <a:gd name="T36" fmla="*/ 0 w 156"/>
                <a:gd name="T37" fmla="*/ 249 h 548"/>
                <a:gd name="T38" fmla="*/ 137 w 156"/>
                <a:gd name="T39" fmla="*/ 268 h 548"/>
                <a:gd name="T40" fmla="*/ 137 w 156"/>
                <a:gd name="T41" fmla="*/ 229 h 548"/>
                <a:gd name="T42" fmla="*/ 19 w 156"/>
                <a:gd name="T43" fmla="*/ 168 h 548"/>
                <a:gd name="T44" fmla="*/ 19 w 156"/>
                <a:gd name="T45" fmla="*/ 207 h 548"/>
                <a:gd name="T46" fmla="*/ 156 w 156"/>
                <a:gd name="T47" fmla="*/ 188 h 548"/>
                <a:gd name="T48" fmla="*/ 137 w 156"/>
                <a:gd name="T49" fmla="*/ 112 h 548"/>
                <a:gd name="T50" fmla="*/ 0 w 156"/>
                <a:gd name="T51" fmla="*/ 132 h 548"/>
                <a:gd name="T52" fmla="*/ 137 w 156"/>
                <a:gd name="T53" fmla="*/ 151 h 548"/>
                <a:gd name="T54" fmla="*/ 137 w 156"/>
                <a:gd name="T55" fmla="*/ 112 h 548"/>
                <a:gd name="T56" fmla="*/ 19 w 156"/>
                <a:gd name="T57" fmla="*/ 56 h 548"/>
                <a:gd name="T58" fmla="*/ 19 w 156"/>
                <a:gd name="T59" fmla="*/ 95 h 548"/>
                <a:gd name="T60" fmla="*/ 156 w 156"/>
                <a:gd name="T61" fmla="*/ 76 h 548"/>
                <a:gd name="T62" fmla="*/ 137 w 156"/>
                <a:gd name="T63" fmla="*/ 0 h 548"/>
                <a:gd name="T64" fmla="*/ 0 w 156"/>
                <a:gd name="T65" fmla="*/ 20 h 548"/>
                <a:gd name="T66" fmla="*/ 137 w 156"/>
                <a:gd name="T67" fmla="*/ 40 h 548"/>
                <a:gd name="T68" fmla="*/ 137 w 156"/>
                <a:gd name="T69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548">
                  <a:moveTo>
                    <a:pt x="156" y="528"/>
                  </a:moveTo>
                  <a:cubicBezTo>
                    <a:pt x="156" y="539"/>
                    <a:pt x="148" y="548"/>
                    <a:pt x="137" y="548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8" y="548"/>
                    <a:pt x="0" y="539"/>
                    <a:pt x="0" y="528"/>
                  </a:cubicBezTo>
                  <a:cubicBezTo>
                    <a:pt x="0" y="517"/>
                    <a:pt x="8" y="509"/>
                    <a:pt x="19" y="509"/>
                  </a:cubicBezTo>
                  <a:cubicBezTo>
                    <a:pt x="137" y="509"/>
                    <a:pt x="137" y="509"/>
                    <a:pt x="137" y="509"/>
                  </a:cubicBezTo>
                  <a:cubicBezTo>
                    <a:pt x="148" y="509"/>
                    <a:pt x="156" y="517"/>
                    <a:pt x="156" y="528"/>
                  </a:cubicBezTo>
                  <a:close/>
                  <a:moveTo>
                    <a:pt x="137" y="453"/>
                  </a:moveTo>
                  <a:cubicBezTo>
                    <a:pt x="19" y="453"/>
                    <a:pt x="19" y="453"/>
                    <a:pt x="19" y="453"/>
                  </a:cubicBezTo>
                  <a:cubicBezTo>
                    <a:pt x="8" y="453"/>
                    <a:pt x="0" y="461"/>
                    <a:pt x="0" y="472"/>
                  </a:cubicBezTo>
                  <a:cubicBezTo>
                    <a:pt x="0" y="483"/>
                    <a:pt x="8" y="492"/>
                    <a:pt x="19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48" y="492"/>
                    <a:pt x="156" y="483"/>
                    <a:pt x="156" y="472"/>
                  </a:cubicBezTo>
                  <a:cubicBezTo>
                    <a:pt x="156" y="461"/>
                    <a:pt x="148" y="453"/>
                    <a:pt x="137" y="453"/>
                  </a:cubicBezTo>
                  <a:close/>
                  <a:moveTo>
                    <a:pt x="137" y="397"/>
                  </a:moveTo>
                  <a:cubicBezTo>
                    <a:pt x="19" y="397"/>
                    <a:pt x="19" y="397"/>
                    <a:pt x="19" y="397"/>
                  </a:cubicBezTo>
                  <a:cubicBezTo>
                    <a:pt x="8" y="397"/>
                    <a:pt x="0" y="406"/>
                    <a:pt x="0" y="416"/>
                  </a:cubicBezTo>
                  <a:cubicBezTo>
                    <a:pt x="0" y="427"/>
                    <a:pt x="8" y="436"/>
                    <a:pt x="19" y="436"/>
                  </a:cubicBezTo>
                  <a:cubicBezTo>
                    <a:pt x="137" y="436"/>
                    <a:pt x="137" y="436"/>
                    <a:pt x="137" y="436"/>
                  </a:cubicBezTo>
                  <a:cubicBezTo>
                    <a:pt x="148" y="436"/>
                    <a:pt x="156" y="427"/>
                    <a:pt x="156" y="416"/>
                  </a:cubicBezTo>
                  <a:cubicBezTo>
                    <a:pt x="156" y="406"/>
                    <a:pt x="148" y="397"/>
                    <a:pt x="137" y="397"/>
                  </a:cubicBezTo>
                  <a:close/>
                  <a:moveTo>
                    <a:pt x="137" y="341"/>
                  </a:moveTo>
                  <a:cubicBezTo>
                    <a:pt x="19" y="341"/>
                    <a:pt x="19" y="341"/>
                    <a:pt x="19" y="341"/>
                  </a:cubicBezTo>
                  <a:cubicBezTo>
                    <a:pt x="8" y="341"/>
                    <a:pt x="0" y="350"/>
                    <a:pt x="0" y="361"/>
                  </a:cubicBezTo>
                  <a:cubicBezTo>
                    <a:pt x="0" y="371"/>
                    <a:pt x="8" y="380"/>
                    <a:pt x="19" y="380"/>
                  </a:cubicBezTo>
                  <a:cubicBezTo>
                    <a:pt x="137" y="380"/>
                    <a:pt x="137" y="380"/>
                    <a:pt x="137" y="380"/>
                  </a:cubicBezTo>
                  <a:cubicBezTo>
                    <a:pt x="148" y="380"/>
                    <a:pt x="156" y="371"/>
                    <a:pt x="156" y="361"/>
                  </a:cubicBezTo>
                  <a:cubicBezTo>
                    <a:pt x="156" y="350"/>
                    <a:pt x="148" y="341"/>
                    <a:pt x="137" y="341"/>
                  </a:cubicBezTo>
                  <a:close/>
                  <a:moveTo>
                    <a:pt x="137" y="285"/>
                  </a:moveTo>
                  <a:cubicBezTo>
                    <a:pt x="19" y="285"/>
                    <a:pt x="19" y="285"/>
                    <a:pt x="19" y="285"/>
                  </a:cubicBezTo>
                  <a:cubicBezTo>
                    <a:pt x="8" y="285"/>
                    <a:pt x="0" y="294"/>
                    <a:pt x="0" y="305"/>
                  </a:cubicBezTo>
                  <a:cubicBezTo>
                    <a:pt x="0" y="315"/>
                    <a:pt x="8" y="324"/>
                    <a:pt x="19" y="324"/>
                  </a:cubicBezTo>
                  <a:cubicBezTo>
                    <a:pt x="137" y="324"/>
                    <a:pt x="137" y="324"/>
                    <a:pt x="137" y="324"/>
                  </a:cubicBezTo>
                  <a:cubicBezTo>
                    <a:pt x="148" y="324"/>
                    <a:pt x="156" y="315"/>
                    <a:pt x="156" y="305"/>
                  </a:cubicBezTo>
                  <a:cubicBezTo>
                    <a:pt x="156" y="294"/>
                    <a:pt x="148" y="285"/>
                    <a:pt x="137" y="285"/>
                  </a:cubicBezTo>
                  <a:close/>
                  <a:moveTo>
                    <a:pt x="137" y="229"/>
                  </a:moveTo>
                  <a:cubicBezTo>
                    <a:pt x="19" y="229"/>
                    <a:pt x="19" y="229"/>
                    <a:pt x="19" y="229"/>
                  </a:cubicBezTo>
                  <a:cubicBezTo>
                    <a:pt x="8" y="229"/>
                    <a:pt x="0" y="238"/>
                    <a:pt x="0" y="249"/>
                  </a:cubicBezTo>
                  <a:cubicBezTo>
                    <a:pt x="0" y="260"/>
                    <a:pt x="8" y="268"/>
                    <a:pt x="19" y="268"/>
                  </a:cubicBezTo>
                  <a:cubicBezTo>
                    <a:pt x="137" y="268"/>
                    <a:pt x="137" y="268"/>
                    <a:pt x="137" y="268"/>
                  </a:cubicBezTo>
                  <a:cubicBezTo>
                    <a:pt x="148" y="268"/>
                    <a:pt x="156" y="260"/>
                    <a:pt x="156" y="249"/>
                  </a:cubicBezTo>
                  <a:cubicBezTo>
                    <a:pt x="156" y="238"/>
                    <a:pt x="148" y="229"/>
                    <a:pt x="137" y="229"/>
                  </a:cubicBezTo>
                  <a:close/>
                  <a:moveTo>
                    <a:pt x="137" y="168"/>
                  </a:moveTo>
                  <a:cubicBezTo>
                    <a:pt x="19" y="168"/>
                    <a:pt x="19" y="168"/>
                    <a:pt x="19" y="168"/>
                  </a:cubicBezTo>
                  <a:cubicBezTo>
                    <a:pt x="8" y="168"/>
                    <a:pt x="0" y="177"/>
                    <a:pt x="0" y="188"/>
                  </a:cubicBezTo>
                  <a:cubicBezTo>
                    <a:pt x="0" y="198"/>
                    <a:pt x="8" y="207"/>
                    <a:pt x="19" y="207"/>
                  </a:cubicBezTo>
                  <a:cubicBezTo>
                    <a:pt x="137" y="207"/>
                    <a:pt x="137" y="207"/>
                    <a:pt x="137" y="207"/>
                  </a:cubicBezTo>
                  <a:cubicBezTo>
                    <a:pt x="148" y="207"/>
                    <a:pt x="156" y="198"/>
                    <a:pt x="156" y="188"/>
                  </a:cubicBezTo>
                  <a:cubicBezTo>
                    <a:pt x="156" y="177"/>
                    <a:pt x="148" y="168"/>
                    <a:pt x="137" y="168"/>
                  </a:cubicBezTo>
                  <a:close/>
                  <a:moveTo>
                    <a:pt x="137" y="112"/>
                  </a:moveTo>
                  <a:cubicBezTo>
                    <a:pt x="19" y="112"/>
                    <a:pt x="19" y="112"/>
                    <a:pt x="19" y="112"/>
                  </a:cubicBezTo>
                  <a:cubicBezTo>
                    <a:pt x="8" y="112"/>
                    <a:pt x="0" y="121"/>
                    <a:pt x="0" y="132"/>
                  </a:cubicBezTo>
                  <a:cubicBezTo>
                    <a:pt x="0" y="142"/>
                    <a:pt x="8" y="151"/>
                    <a:pt x="19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48" y="151"/>
                    <a:pt x="156" y="142"/>
                    <a:pt x="156" y="132"/>
                  </a:cubicBezTo>
                  <a:cubicBezTo>
                    <a:pt x="156" y="121"/>
                    <a:pt x="148" y="112"/>
                    <a:pt x="137" y="112"/>
                  </a:cubicBezTo>
                  <a:close/>
                  <a:moveTo>
                    <a:pt x="137" y="56"/>
                  </a:moveTo>
                  <a:cubicBezTo>
                    <a:pt x="19" y="56"/>
                    <a:pt x="19" y="56"/>
                    <a:pt x="19" y="56"/>
                  </a:cubicBezTo>
                  <a:cubicBezTo>
                    <a:pt x="8" y="56"/>
                    <a:pt x="0" y="65"/>
                    <a:pt x="0" y="76"/>
                  </a:cubicBezTo>
                  <a:cubicBezTo>
                    <a:pt x="0" y="87"/>
                    <a:pt x="8" y="95"/>
                    <a:pt x="19" y="95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48" y="95"/>
                    <a:pt x="156" y="87"/>
                    <a:pt x="156" y="76"/>
                  </a:cubicBezTo>
                  <a:cubicBezTo>
                    <a:pt x="156" y="65"/>
                    <a:pt x="148" y="56"/>
                    <a:pt x="137" y="56"/>
                  </a:cubicBezTo>
                  <a:close/>
                  <a:moveTo>
                    <a:pt x="13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8" y="40"/>
                    <a:pt x="19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48" y="40"/>
                    <a:pt x="156" y="31"/>
                    <a:pt x="156" y="20"/>
                  </a:cubicBezTo>
                  <a:cubicBezTo>
                    <a:pt x="156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84" name="Freeform 65">
              <a:extLst>
                <a:ext uri="{FF2B5EF4-FFF2-40B4-BE49-F238E27FC236}">
                  <a16:creationId xmlns="" xmlns:a16="http://schemas.microsoft.com/office/drawing/2014/main" id="{C2DB67A4-7F73-48BC-B717-28E19ECBA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17195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85" name="Freeform 66">
              <a:extLst>
                <a:ext uri="{FF2B5EF4-FFF2-40B4-BE49-F238E27FC236}">
                  <a16:creationId xmlns="" xmlns:a16="http://schemas.microsoft.com/office/drawing/2014/main" id="{F76C31DB-5F4E-4BDA-BE3F-2609D0991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129088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86" name="Freeform 67">
              <a:extLst>
                <a:ext uri="{FF2B5EF4-FFF2-40B4-BE49-F238E27FC236}">
                  <a16:creationId xmlns="" xmlns:a16="http://schemas.microsoft.com/office/drawing/2014/main" id="{BC2872ED-DAAD-4D26-BB3D-298422907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086225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87" name="Freeform 68">
              <a:extLst>
                <a:ext uri="{FF2B5EF4-FFF2-40B4-BE49-F238E27FC236}">
                  <a16:creationId xmlns="" xmlns:a16="http://schemas.microsoft.com/office/drawing/2014/main" id="{845142E1-1A97-46F1-8C59-FE0DE4908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043363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88" name="Freeform 69">
              <a:extLst>
                <a:ext uri="{FF2B5EF4-FFF2-40B4-BE49-F238E27FC236}">
                  <a16:creationId xmlns="" xmlns:a16="http://schemas.microsoft.com/office/drawing/2014/main" id="{AA817349-82DE-4856-8EAF-449D860FD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00050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89" name="Freeform 70">
              <a:extLst>
                <a:ext uri="{FF2B5EF4-FFF2-40B4-BE49-F238E27FC236}">
                  <a16:creationId xmlns="" xmlns:a16="http://schemas.microsoft.com/office/drawing/2014/main" id="{E4D49E28-D61A-4948-AAAA-4EAF547A9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3957638"/>
              <a:ext cx="120650" cy="28575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1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90" name="Freeform 71">
              <a:extLst>
                <a:ext uri="{FF2B5EF4-FFF2-40B4-BE49-F238E27FC236}">
                  <a16:creationId xmlns="" xmlns:a16="http://schemas.microsoft.com/office/drawing/2014/main" id="{EED63E5B-D0D4-4A1C-B366-5A5456209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417195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91" name="Freeform 72">
              <a:extLst>
                <a:ext uri="{FF2B5EF4-FFF2-40B4-BE49-F238E27FC236}">
                  <a16:creationId xmlns="" xmlns:a16="http://schemas.microsoft.com/office/drawing/2014/main" id="{4BB81EB5-B65D-45DB-9B99-D086E1759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4129088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92" name="Freeform 73">
              <a:extLst>
                <a:ext uri="{FF2B5EF4-FFF2-40B4-BE49-F238E27FC236}">
                  <a16:creationId xmlns="" xmlns:a16="http://schemas.microsoft.com/office/drawing/2014/main" id="{B0AB7BB2-4213-4B81-B25E-E99C70F92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4086225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93" name="Freeform 74">
              <a:extLst>
                <a:ext uri="{FF2B5EF4-FFF2-40B4-BE49-F238E27FC236}">
                  <a16:creationId xmlns="" xmlns:a16="http://schemas.microsoft.com/office/drawing/2014/main" id="{D7B23DF8-1256-4D75-9FDD-E5467485A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4043363"/>
              <a:ext cx="120650" cy="30163"/>
            </a:xfrm>
            <a:custGeom>
              <a:avLst/>
              <a:gdLst>
                <a:gd name="T0" fmla="*/ 20 w 157"/>
                <a:gd name="T1" fmla="*/ 39 h 39"/>
                <a:gd name="T2" fmla="*/ 137 w 157"/>
                <a:gd name="T3" fmla="*/ 39 h 39"/>
                <a:gd name="T4" fmla="*/ 157 w 157"/>
                <a:gd name="T5" fmla="*/ 20 h 39"/>
                <a:gd name="T6" fmla="*/ 137 w 157"/>
                <a:gd name="T7" fmla="*/ 0 h 39"/>
                <a:gd name="T8" fmla="*/ 20 w 157"/>
                <a:gd name="T9" fmla="*/ 0 h 39"/>
                <a:gd name="T10" fmla="*/ 0 w 157"/>
                <a:gd name="T11" fmla="*/ 20 h 39"/>
                <a:gd name="T12" fmla="*/ 20 w 15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20" y="39"/>
                  </a:move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sp>
        <p:nvSpPr>
          <p:cNvPr id="103" name="Freeform 2">
            <a:extLst>
              <a:ext uri="{FF2B5EF4-FFF2-40B4-BE49-F238E27FC236}">
                <a16:creationId xmlns="" xmlns:a16="http://schemas.microsoft.com/office/drawing/2014/main" id="{8D923C64-AE96-400E-9A76-BC62468A5FC1}"/>
              </a:ext>
            </a:extLst>
          </p:cNvPr>
          <p:cNvSpPr>
            <a:spLocks/>
          </p:cNvSpPr>
          <p:nvPr/>
        </p:nvSpPr>
        <p:spPr bwMode="auto">
          <a:xfrm>
            <a:off x="7023152" y="2628254"/>
            <a:ext cx="856063" cy="2520122"/>
          </a:xfrm>
          <a:custGeom>
            <a:avLst/>
            <a:gdLst>
              <a:gd name="T0" fmla="*/ 0 w 407"/>
              <a:gd name="T1" fmla="*/ 33 h 1302"/>
              <a:gd name="T2" fmla="*/ 77 w 407"/>
              <a:gd name="T3" fmla="*/ 1302 h 1302"/>
              <a:gd name="T4" fmla="*/ 368 w 407"/>
              <a:gd name="T5" fmla="*/ 1302 h 1302"/>
              <a:gd name="T6" fmla="*/ 354 w 407"/>
              <a:gd name="T7" fmla="*/ 656 h 1302"/>
              <a:gd name="T8" fmla="*/ 49 w 407"/>
              <a:gd name="T9" fmla="*/ 0 h 1302"/>
              <a:gd name="T10" fmla="*/ 0 w 407"/>
              <a:gd name="T11" fmla="*/ 33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1302">
                <a:moveTo>
                  <a:pt x="0" y="33"/>
                </a:moveTo>
                <a:cubicBezTo>
                  <a:pt x="228" y="442"/>
                  <a:pt x="210" y="885"/>
                  <a:pt x="77" y="1302"/>
                </a:cubicBezTo>
                <a:cubicBezTo>
                  <a:pt x="368" y="1302"/>
                  <a:pt x="368" y="1302"/>
                  <a:pt x="368" y="1302"/>
                </a:cubicBezTo>
                <a:cubicBezTo>
                  <a:pt x="402" y="1058"/>
                  <a:pt x="407" y="897"/>
                  <a:pt x="354" y="656"/>
                </a:cubicBezTo>
                <a:cubicBezTo>
                  <a:pt x="302" y="416"/>
                  <a:pt x="196" y="189"/>
                  <a:pt x="49" y="0"/>
                </a:cubicBezTo>
                <a:lnTo>
                  <a:pt x="0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" name="Freeform 3">
            <a:extLst>
              <a:ext uri="{FF2B5EF4-FFF2-40B4-BE49-F238E27FC236}">
                <a16:creationId xmlns="" xmlns:a16="http://schemas.microsoft.com/office/drawing/2014/main" id="{7D1B98D4-7750-4583-AC4C-6F621A86EFEA}"/>
              </a:ext>
            </a:extLst>
          </p:cNvPr>
          <p:cNvSpPr>
            <a:spLocks/>
          </p:cNvSpPr>
          <p:nvPr/>
        </p:nvSpPr>
        <p:spPr bwMode="auto">
          <a:xfrm>
            <a:off x="6414089" y="3329176"/>
            <a:ext cx="1131259" cy="594086"/>
          </a:xfrm>
          <a:custGeom>
            <a:avLst/>
            <a:gdLst>
              <a:gd name="T0" fmla="*/ 127 w 585"/>
              <a:gd name="T1" fmla="*/ 29 h 307"/>
              <a:gd name="T2" fmla="*/ 82 w 585"/>
              <a:gd name="T3" fmla="*/ 0 h 307"/>
              <a:gd name="T4" fmla="*/ 0 w 585"/>
              <a:gd name="T5" fmla="*/ 18 h 307"/>
              <a:gd name="T6" fmla="*/ 102 w 585"/>
              <a:gd name="T7" fmla="*/ 106 h 307"/>
              <a:gd name="T8" fmla="*/ 581 w 585"/>
              <a:gd name="T9" fmla="*/ 307 h 307"/>
              <a:gd name="T10" fmla="*/ 585 w 585"/>
              <a:gd name="T11" fmla="*/ 168 h 307"/>
              <a:gd name="T12" fmla="*/ 127 w 585"/>
              <a:gd name="T13" fmla="*/ 2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307">
                <a:moveTo>
                  <a:pt x="127" y="29"/>
                </a:moveTo>
                <a:cubicBezTo>
                  <a:pt x="112" y="20"/>
                  <a:pt x="97" y="11"/>
                  <a:pt x="82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33" y="50"/>
                  <a:pt x="67" y="79"/>
                  <a:pt x="102" y="106"/>
                </a:cubicBezTo>
                <a:cubicBezTo>
                  <a:pt x="251" y="215"/>
                  <a:pt x="411" y="279"/>
                  <a:pt x="581" y="307"/>
                </a:cubicBezTo>
                <a:cubicBezTo>
                  <a:pt x="585" y="168"/>
                  <a:pt x="585" y="168"/>
                  <a:pt x="585" y="168"/>
                </a:cubicBezTo>
                <a:cubicBezTo>
                  <a:pt x="432" y="161"/>
                  <a:pt x="271" y="116"/>
                  <a:pt x="127" y="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5" name="Freeform 4">
            <a:extLst>
              <a:ext uri="{FF2B5EF4-FFF2-40B4-BE49-F238E27FC236}">
                <a16:creationId xmlns="" xmlns:a16="http://schemas.microsoft.com/office/drawing/2014/main" id="{55BA31D4-AD80-41D5-8300-0FB1C2B7E3E2}"/>
              </a:ext>
            </a:extLst>
          </p:cNvPr>
          <p:cNvSpPr>
            <a:spLocks/>
          </p:cNvSpPr>
          <p:nvPr/>
        </p:nvSpPr>
        <p:spPr bwMode="auto">
          <a:xfrm>
            <a:off x="7511400" y="2549130"/>
            <a:ext cx="707532" cy="1332284"/>
          </a:xfrm>
          <a:custGeom>
            <a:avLst/>
            <a:gdLst>
              <a:gd name="T0" fmla="*/ 234 w 266"/>
              <a:gd name="T1" fmla="*/ 0 h 614"/>
              <a:gd name="T2" fmla="*/ 193 w 266"/>
              <a:gd name="T3" fmla="*/ 156 h 614"/>
              <a:gd name="T4" fmla="*/ 50 w 266"/>
              <a:gd name="T5" fmla="*/ 429 h 614"/>
              <a:gd name="T6" fmla="*/ 0 w 266"/>
              <a:gd name="T7" fmla="*/ 489 h 614"/>
              <a:gd name="T8" fmla="*/ 36 w 266"/>
              <a:gd name="T9" fmla="*/ 614 h 614"/>
              <a:gd name="T10" fmla="*/ 102 w 266"/>
              <a:gd name="T11" fmla="*/ 517 h 614"/>
              <a:gd name="T12" fmla="*/ 235 w 266"/>
              <a:gd name="T13" fmla="*/ 202 h 614"/>
              <a:gd name="T14" fmla="*/ 266 w 266"/>
              <a:gd name="T15" fmla="*/ 49 h 614"/>
              <a:gd name="T16" fmla="*/ 234 w 266"/>
              <a:gd name="T17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614">
                <a:moveTo>
                  <a:pt x="234" y="0"/>
                </a:moveTo>
                <a:cubicBezTo>
                  <a:pt x="224" y="55"/>
                  <a:pt x="210" y="108"/>
                  <a:pt x="193" y="156"/>
                </a:cubicBezTo>
                <a:cubicBezTo>
                  <a:pt x="157" y="262"/>
                  <a:pt x="107" y="353"/>
                  <a:pt x="50" y="429"/>
                </a:cubicBezTo>
                <a:cubicBezTo>
                  <a:pt x="34" y="450"/>
                  <a:pt x="17" y="470"/>
                  <a:pt x="0" y="489"/>
                </a:cubicBezTo>
                <a:cubicBezTo>
                  <a:pt x="36" y="614"/>
                  <a:pt x="36" y="614"/>
                  <a:pt x="36" y="614"/>
                </a:cubicBezTo>
                <a:cubicBezTo>
                  <a:pt x="59" y="583"/>
                  <a:pt x="81" y="551"/>
                  <a:pt x="102" y="517"/>
                </a:cubicBezTo>
                <a:cubicBezTo>
                  <a:pt x="157" y="426"/>
                  <a:pt x="203" y="321"/>
                  <a:pt x="235" y="202"/>
                </a:cubicBezTo>
                <a:cubicBezTo>
                  <a:pt x="247" y="153"/>
                  <a:pt x="258" y="102"/>
                  <a:pt x="266" y="49"/>
                </a:cubicBezTo>
                <a:lnTo>
                  <a:pt x="23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" name="Freeform 12">
            <a:extLst>
              <a:ext uri="{FF2B5EF4-FFF2-40B4-BE49-F238E27FC236}">
                <a16:creationId xmlns="" xmlns:a16="http://schemas.microsoft.com/office/drawing/2014/main" id="{6E048598-CDE7-482B-B662-3D8AEE983CEE}"/>
              </a:ext>
            </a:extLst>
          </p:cNvPr>
          <p:cNvSpPr>
            <a:spLocks/>
          </p:cNvSpPr>
          <p:nvPr/>
        </p:nvSpPr>
        <p:spPr bwMode="auto">
          <a:xfrm rot="4500000">
            <a:off x="8188761" y="2797324"/>
            <a:ext cx="684927" cy="105521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rgbClr val="007CCC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7" name="Freeform 12">
            <a:extLst>
              <a:ext uri="{FF2B5EF4-FFF2-40B4-BE49-F238E27FC236}">
                <a16:creationId xmlns="" xmlns:a16="http://schemas.microsoft.com/office/drawing/2014/main" id="{FC4C9AE9-42CB-48F9-ADF0-8AD769223D0D}"/>
              </a:ext>
            </a:extLst>
          </p:cNvPr>
          <p:cNvSpPr>
            <a:spLocks/>
          </p:cNvSpPr>
          <p:nvPr/>
        </p:nvSpPr>
        <p:spPr bwMode="auto">
          <a:xfrm>
            <a:off x="7432161" y="2205631"/>
            <a:ext cx="541607" cy="951214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8" name="Freeform 12">
            <a:extLst>
              <a:ext uri="{FF2B5EF4-FFF2-40B4-BE49-F238E27FC236}">
                <a16:creationId xmlns="" xmlns:a16="http://schemas.microsoft.com/office/drawing/2014/main" id="{695B0FC1-88B2-4002-8CB2-A43687EA443C}"/>
              </a:ext>
            </a:extLst>
          </p:cNvPr>
          <p:cNvSpPr>
            <a:spLocks/>
          </p:cNvSpPr>
          <p:nvPr/>
        </p:nvSpPr>
        <p:spPr bwMode="auto">
          <a:xfrm rot="1034185">
            <a:off x="8089114" y="1212998"/>
            <a:ext cx="829434" cy="145671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rgbClr val="007CCC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9" name="Freeform 12">
            <a:extLst>
              <a:ext uri="{FF2B5EF4-FFF2-40B4-BE49-F238E27FC236}">
                <a16:creationId xmlns="" xmlns:a16="http://schemas.microsoft.com/office/drawing/2014/main" id="{3DE694E4-A588-4601-9771-13F1CF632CB4}"/>
              </a:ext>
            </a:extLst>
          </p:cNvPr>
          <p:cNvSpPr>
            <a:spLocks/>
          </p:cNvSpPr>
          <p:nvPr/>
        </p:nvSpPr>
        <p:spPr bwMode="auto">
          <a:xfrm rot="18372114">
            <a:off x="5564566" y="2113934"/>
            <a:ext cx="829434" cy="145671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" name="Freeform 12">
            <a:extLst>
              <a:ext uri="{FF2B5EF4-FFF2-40B4-BE49-F238E27FC236}">
                <a16:creationId xmlns="" xmlns:a16="http://schemas.microsoft.com/office/drawing/2014/main" id="{5795B04D-CB4C-4F6F-9F77-C643F785B0F3}"/>
              </a:ext>
            </a:extLst>
          </p:cNvPr>
          <p:cNvSpPr>
            <a:spLocks/>
          </p:cNvSpPr>
          <p:nvPr/>
        </p:nvSpPr>
        <p:spPr bwMode="auto">
          <a:xfrm rot="19386348">
            <a:off x="6765082" y="2841635"/>
            <a:ext cx="406369" cy="71369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rgbClr val="007CCC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1" name="Freeform 12">
            <a:extLst>
              <a:ext uri="{FF2B5EF4-FFF2-40B4-BE49-F238E27FC236}">
                <a16:creationId xmlns="" xmlns:a16="http://schemas.microsoft.com/office/drawing/2014/main" id="{CA620710-B074-4713-A57B-825875DBCC86}"/>
              </a:ext>
            </a:extLst>
          </p:cNvPr>
          <p:cNvSpPr>
            <a:spLocks/>
          </p:cNvSpPr>
          <p:nvPr/>
        </p:nvSpPr>
        <p:spPr bwMode="auto">
          <a:xfrm rot="8899099">
            <a:off x="7913667" y="3569374"/>
            <a:ext cx="406369" cy="71369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rgbClr val="007CCC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2" name="Freeform 12">
            <a:extLst>
              <a:ext uri="{FF2B5EF4-FFF2-40B4-BE49-F238E27FC236}">
                <a16:creationId xmlns="" xmlns:a16="http://schemas.microsoft.com/office/drawing/2014/main" id="{B33223F7-AE29-4595-8A65-FBB8A6430CCA}"/>
              </a:ext>
            </a:extLst>
          </p:cNvPr>
          <p:cNvSpPr>
            <a:spLocks/>
          </p:cNvSpPr>
          <p:nvPr/>
        </p:nvSpPr>
        <p:spPr bwMode="auto">
          <a:xfrm rot="14235448">
            <a:off x="5961386" y="3380450"/>
            <a:ext cx="426872" cy="749707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3" name="Freeform 12">
            <a:extLst>
              <a:ext uri="{FF2B5EF4-FFF2-40B4-BE49-F238E27FC236}">
                <a16:creationId xmlns="" xmlns:a16="http://schemas.microsoft.com/office/drawing/2014/main" id="{7F9B8156-5156-4DC0-B4D0-9FF2DE154F54}"/>
              </a:ext>
            </a:extLst>
          </p:cNvPr>
          <p:cNvSpPr>
            <a:spLocks/>
          </p:cNvSpPr>
          <p:nvPr/>
        </p:nvSpPr>
        <p:spPr bwMode="auto">
          <a:xfrm rot="19958757">
            <a:off x="6203758" y="1007821"/>
            <a:ext cx="871982" cy="1692479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4" name="Freeform 12">
            <a:extLst>
              <a:ext uri="{FF2B5EF4-FFF2-40B4-BE49-F238E27FC236}">
                <a16:creationId xmlns="" xmlns:a16="http://schemas.microsoft.com/office/drawing/2014/main" id="{166E4786-BFBE-495F-88F9-BA35B3070532}"/>
              </a:ext>
            </a:extLst>
          </p:cNvPr>
          <p:cNvSpPr>
            <a:spLocks/>
          </p:cNvSpPr>
          <p:nvPr/>
        </p:nvSpPr>
        <p:spPr bwMode="auto">
          <a:xfrm rot="14235448">
            <a:off x="7058718" y="3891997"/>
            <a:ext cx="184034" cy="323215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5" name="Freeform 12">
            <a:extLst>
              <a:ext uri="{FF2B5EF4-FFF2-40B4-BE49-F238E27FC236}">
                <a16:creationId xmlns="" xmlns:a16="http://schemas.microsoft.com/office/drawing/2014/main" id="{A3A7E06C-8020-4262-B274-E88C26599D4B}"/>
              </a:ext>
            </a:extLst>
          </p:cNvPr>
          <p:cNvSpPr>
            <a:spLocks/>
          </p:cNvSpPr>
          <p:nvPr/>
        </p:nvSpPr>
        <p:spPr bwMode="auto">
          <a:xfrm rot="10800000">
            <a:off x="6504289" y="3654612"/>
            <a:ext cx="220792" cy="38777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rgbClr val="007CCC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6" name="Freeform 12">
            <a:extLst>
              <a:ext uri="{FF2B5EF4-FFF2-40B4-BE49-F238E27FC236}">
                <a16:creationId xmlns="" xmlns:a16="http://schemas.microsoft.com/office/drawing/2014/main" id="{3BFD9CF3-E848-4D57-87C9-1D0302B2D1C6}"/>
              </a:ext>
            </a:extLst>
          </p:cNvPr>
          <p:cNvSpPr>
            <a:spLocks/>
          </p:cNvSpPr>
          <p:nvPr/>
        </p:nvSpPr>
        <p:spPr bwMode="auto">
          <a:xfrm rot="829878">
            <a:off x="7194632" y="2205202"/>
            <a:ext cx="205241" cy="360460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rgbClr val="007CCC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7" name="Freeform 12">
            <a:extLst>
              <a:ext uri="{FF2B5EF4-FFF2-40B4-BE49-F238E27FC236}">
                <a16:creationId xmlns="" xmlns:a16="http://schemas.microsoft.com/office/drawing/2014/main" id="{50214978-0C09-4855-9BCF-FB7A29D00617}"/>
              </a:ext>
            </a:extLst>
          </p:cNvPr>
          <p:cNvSpPr>
            <a:spLocks/>
          </p:cNvSpPr>
          <p:nvPr/>
        </p:nvSpPr>
        <p:spPr bwMode="auto">
          <a:xfrm rot="17678962">
            <a:off x="6741043" y="2594856"/>
            <a:ext cx="196918" cy="34584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8" name="Freeform 12">
            <a:extLst>
              <a:ext uri="{FF2B5EF4-FFF2-40B4-BE49-F238E27FC236}">
                <a16:creationId xmlns="" xmlns:a16="http://schemas.microsoft.com/office/drawing/2014/main" id="{8A8A4C64-EE09-4CF2-8E6A-41D3072E349D}"/>
              </a:ext>
            </a:extLst>
          </p:cNvPr>
          <p:cNvSpPr>
            <a:spLocks/>
          </p:cNvSpPr>
          <p:nvPr/>
        </p:nvSpPr>
        <p:spPr bwMode="auto">
          <a:xfrm rot="829878">
            <a:off x="7439602" y="1997615"/>
            <a:ext cx="205241" cy="360460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0451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6AC63B29-9442-4782-AB6D-06DA3FF30E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47818"/>
            <a:ext cx="3924944" cy="3895682"/>
          </a:xfrm>
          <a:prstGeom prst="rect">
            <a:avLst/>
          </a:prstGeom>
        </p:spPr>
      </p:pic>
      <p:grpSp>
        <p:nvGrpSpPr>
          <p:cNvPr id="101" name="Group 71">
            <a:extLst>
              <a:ext uri="{FF2B5EF4-FFF2-40B4-BE49-F238E27FC236}">
                <a16:creationId xmlns="" xmlns:a16="http://schemas.microsoft.com/office/drawing/2014/main" id="{DBD6C0E4-E576-4761-8B84-525F3571800D}"/>
              </a:ext>
            </a:extLst>
          </p:cNvPr>
          <p:cNvGrpSpPr/>
          <p:nvPr/>
        </p:nvGrpSpPr>
        <p:grpSpPr>
          <a:xfrm>
            <a:off x="5158409" y="1167597"/>
            <a:ext cx="3374351" cy="3461605"/>
            <a:chOff x="702541" y="2469243"/>
            <a:chExt cx="2425119" cy="2487827"/>
          </a:xfrm>
          <a:solidFill>
            <a:srgbClr val="007CCC">
              <a:alpha val="15000"/>
            </a:srgbClr>
          </a:solidFill>
        </p:grpSpPr>
        <p:sp>
          <p:nvSpPr>
            <p:cNvPr id="102" name="Up Arrow 72">
              <a:extLst>
                <a:ext uri="{FF2B5EF4-FFF2-40B4-BE49-F238E27FC236}">
                  <a16:creationId xmlns="" xmlns:a16="http://schemas.microsoft.com/office/drawing/2014/main" id="{C320F700-A0CB-4036-8851-4F7FBE1A3E14}"/>
                </a:ext>
              </a:extLst>
            </p:cNvPr>
            <p:cNvSpPr/>
            <p:nvPr/>
          </p:nvSpPr>
          <p:spPr>
            <a:xfrm>
              <a:off x="702541" y="3778468"/>
              <a:ext cx="733425" cy="830832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3" name="Up Arrow 73">
              <a:extLst>
                <a:ext uri="{FF2B5EF4-FFF2-40B4-BE49-F238E27FC236}">
                  <a16:creationId xmlns="" xmlns:a16="http://schemas.microsoft.com/office/drawing/2014/main" id="{442075CD-79C8-42CC-BF87-F828FAA3142F}"/>
                </a:ext>
              </a:extLst>
            </p:cNvPr>
            <p:cNvSpPr/>
            <p:nvPr/>
          </p:nvSpPr>
          <p:spPr>
            <a:xfrm>
              <a:off x="1321300" y="2469243"/>
              <a:ext cx="847235" cy="959757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4" name="Up Arrow 74">
              <a:extLst>
                <a:ext uri="{FF2B5EF4-FFF2-40B4-BE49-F238E27FC236}">
                  <a16:creationId xmlns="" xmlns:a16="http://schemas.microsoft.com/office/drawing/2014/main" id="{EE69EE2F-ABDF-4713-8867-30D6A159F397}"/>
                </a:ext>
              </a:extLst>
            </p:cNvPr>
            <p:cNvSpPr/>
            <p:nvPr/>
          </p:nvSpPr>
          <p:spPr>
            <a:xfrm>
              <a:off x="1470393" y="3610670"/>
              <a:ext cx="549049" cy="621969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Up Arrow 75">
              <a:extLst>
                <a:ext uri="{FF2B5EF4-FFF2-40B4-BE49-F238E27FC236}">
                  <a16:creationId xmlns="" xmlns:a16="http://schemas.microsoft.com/office/drawing/2014/main" id="{F1071D14-DB37-428A-AB6C-8B70D8198D66}"/>
                </a:ext>
              </a:extLst>
            </p:cNvPr>
            <p:cNvSpPr/>
            <p:nvPr/>
          </p:nvSpPr>
          <p:spPr>
            <a:xfrm>
              <a:off x="2168535" y="3156499"/>
              <a:ext cx="549049" cy="621969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Up Arrow 76">
              <a:extLst>
                <a:ext uri="{FF2B5EF4-FFF2-40B4-BE49-F238E27FC236}">
                  <a16:creationId xmlns="" xmlns:a16="http://schemas.microsoft.com/office/drawing/2014/main" id="{0089CFA2-612E-4C7B-BA9B-C2B3B4110227}"/>
                </a:ext>
              </a:extLst>
            </p:cNvPr>
            <p:cNvSpPr/>
            <p:nvPr/>
          </p:nvSpPr>
          <p:spPr>
            <a:xfrm>
              <a:off x="2193934" y="4089452"/>
              <a:ext cx="733425" cy="830832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7" name="Up Arrow 77">
              <a:extLst>
                <a:ext uri="{FF2B5EF4-FFF2-40B4-BE49-F238E27FC236}">
                  <a16:creationId xmlns="" xmlns:a16="http://schemas.microsoft.com/office/drawing/2014/main" id="{3A15AFE1-3A75-4BD9-BAAD-EA50AFFE3351}"/>
                </a:ext>
              </a:extLst>
            </p:cNvPr>
            <p:cNvSpPr/>
            <p:nvPr/>
          </p:nvSpPr>
          <p:spPr>
            <a:xfrm>
              <a:off x="1540426" y="4558300"/>
              <a:ext cx="352018" cy="39877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8" name="Up Arrow 78">
              <a:extLst>
                <a:ext uri="{FF2B5EF4-FFF2-40B4-BE49-F238E27FC236}">
                  <a16:creationId xmlns="" xmlns:a16="http://schemas.microsoft.com/office/drawing/2014/main" id="{3DB850C7-5D3E-4A06-8B55-FCDB13970A45}"/>
                </a:ext>
              </a:extLst>
            </p:cNvPr>
            <p:cNvSpPr/>
            <p:nvPr/>
          </p:nvSpPr>
          <p:spPr>
            <a:xfrm>
              <a:off x="2775642" y="2749736"/>
              <a:ext cx="352018" cy="39877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2" name="Freeform 10">
            <a:extLst>
              <a:ext uri="{FF2B5EF4-FFF2-40B4-BE49-F238E27FC236}">
                <a16:creationId xmlns="" xmlns:a16="http://schemas.microsoft.com/office/drawing/2014/main" id="{AE724EBB-EA7C-4E47-A138-1800ABE61B59}"/>
              </a:ext>
            </a:extLst>
          </p:cNvPr>
          <p:cNvSpPr>
            <a:spLocks/>
          </p:cNvSpPr>
          <p:nvPr/>
        </p:nvSpPr>
        <p:spPr bwMode="auto">
          <a:xfrm rot="5400000">
            <a:off x="4079027" y="937324"/>
            <a:ext cx="612798" cy="6132808"/>
          </a:xfrm>
          <a:custGeom>
            <a:avLst/>
            <a:gdLst>
              <a:gd name="T0" fmla="*/ 0 w 630"/>
              <a:gd name="T1" fmla="*/ 0 h 2415"/>
              <a:gd name="T2" fmla="*/ 0 w 630"/>
              <a:gd name="T3" fmla="*/ 2415 h 2415"/>
              <a:gd name="T4" fmla="*/ 630 w 630"/>
              <a:gd name="T5" fmla="*/ 2415 h 2415"/>
              <a:gd name="T6" fmla="*/ 630 w 630"/>
              <a:gd name="T7" fmla="*/ 257 h 2415"/>
              <a:gd name="T8" fmla="*/ 0 w 630"/>
              <a:gd name="T9" fmla="*/ 0 h 2415"/>
              <a:gd name="connsiteX0" fmla="*/ 0 w 10131"/>
              <a:gd name="connsiteY0" fmla="*/ 0 h 9125"/>
              <a:gd name="connsiteX1" fmla="*/ 131 w 10131"/>
              <a:gd name="connsiteY1" fmla="*/ 9125 h 9125"/>
              <a:gd name="connsiteX2" fmla="*/ 10131 w 10131"/>
              <a:gd name="connsiteY2" fmla="*/ 9125 h 9125"/>
              <a:gd name="connsiteX3" fmla="*/ 10131 w 10131"/>
              <a:gd name="connsiteY3" fmla="*/ 189 h 9125"/>
              <a:gd name="connsiteX4" fmla="*/ 0 w 10131"/>
              <a:gd name="connsiteY4" fmla="*/ 0 h 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1" h="9125">
                <a:moveTo>
                  <a:pt x="0" y="0"/>
                </a:moveTo>
                <a:cubicBezTo>
                  <a:pt x="44" y="3042"/>
                  <a:pt x="87" y="6083"/>
                  <a:pt x="131" y="9125"/>
                </a:cubicBezTo>
                <a:lnTo>
                  <a:pt x="10131" y="9125"/>
                </a:lnTo>
                <a:lnTo>
                  <a:pt x="10131" y="18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1" name="Freeform 2">
            <a:extLst>
              <a:ext uri="{FF2B5EF4-FFF2-40B4-BE49-F238E27FC236}">
                <a16:creationId xmlns="" xmlns:a16="http://schemas.microsoft.com/office/drawing/2014/main" id="{373B9E06-2FBF-45A6-8FC5-2926BBC98629}"/>
              </a:ext>
            </a:extLst>
          </p:cNvPr>
          <p:cNvSpPr/>
          <p:nvPr/>
        </p:nvSpPr>
        <p:spPr>
          <a:xfrm>
            <a:off x="1271976" y="4310127"/>
            <a:ext cx="5729331" cy="634638"/>
          </a:xfrm>
          <a:custGeom>
            <a:avLst/>
            <a:gdLst>
              <a:gd name="connsiteX0" fmla="*/ 0 w 2655373"/>
              <a:gd name="connsiteY0" fmla="*/ 0 h 926148"/>
              <a:gd name="connsiteX1" fmla="*/ 2655373 w 2655373"/>
              <a:gd name="connsiteY1" fmla="*/ 0 h 926148"/>
              <a:gd name="connsiteX2" fmla="*/ 2655373 w 2655373"/>
              <a:gd name="connsiteY2" fmla="*/ 926148 h 926148"/>
              <a:gd name="connsiteX3" fmla="*/ 0 w 2655373"/>
              <a:gd name="connsiteY3" fmla="*/ 926148 h 926148"/>
              <a:gd name="connsiteX4" fmla="*/ 0 w 2655373"/>
              <a:gd name="connsiteY4" fmla="*/ 0 h 92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373" h="926148">
                <a:moveTo>
                  <a:pt x="0" y="0"/>
                </a:moveTo>
                <a:lnTo>
                  <a:pt x="2655373" y="0"/>
                </a:lnTo>
                <a:lnTo>
                  <a:pt x="2655373" y="926148"/>
                </a:lnTo>
                <a:lnTo>
                  <a:pt x="0" y="926148"/>
                </a:lnTo>
                <a:lnTo>
                  <a:pt x="0" y="0"/>
                </a:lnTo>
                <a:close/>
              </a:path>
            </a:pathLst>
          </a:custGeom>
          <a:solidFill>
            <a:srgbClr val="007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TextBox 13"/>
          <p:cNvSpPr txBox="1"/>
          <p:nvPr/>
        </p:nvSpPr>
        <p:spPr bwMode="auto">
          <a:xfrm>
            <a:off x="1866941" y="3720532"/>
            <a:ext cx="5446462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Срок финансирования:</a:t>
            </a:r>
            <a:endParaRPr lang="ru-RU" altLang="ko-KR" sz="1100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altLang="ko-KR" sz="10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Инвестиционные цели – до </a:t>
            </a:r>
            <a:r>
              <a:rPr lang="ru-RU" altLang="ko-KR" sz="10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10 лет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altLang="ko-KR" sz="10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Оборотные цели – до </a:t>
            </a:r>
            <a:r>
              <a:rPr lang="ru-RU" altLang="ko-KR" sz="10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 лет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97E0797A-5394-4633-B8F6-A67045811913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8" name="Параллелограмм 17">
            <a:extLst>
              <a:ext uri="{FF2B5EF4-FFF2-40B4-BE49-F238E27FC236}">
                <a16:creationId xmlns="" xmlns:a16="http://schemas.microsoft.com/office/drawing/2014/main" id="{2D58A22A-B61F-4486-ACE6-D12A7CA0A99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="" xmlns:a16="http://schemas.microsoft.com/office/drawing/2014/main" id="{057FD331-7594-4236-B041-C2F3FD2594D5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АО «Корпорация МСП» - Программа субсидирования кредитования</a:t>
            </a:r>
          </a:p>
          <a:p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www.corpmsp.ru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="" xmlns:a16="http://schemas.microsoft.com/office/drawing/2014/main" id="{1032E7D3-28F7-4C91-86F4-E41FD578F094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34</a:t>
            </a:r>
          </a:p>
        </p:txBody>
      </p:sp>
      <p:sp>
        <p:nvSpPr>
          <p:cNvPr id="21" name="TextBox 27">
            <a:extLst>
              <a:ext uri="{FF2B5EF4-FFF2-40B4-BE49-F238E27FC236}">
                <a16:creationId xmlns="" xmlns:a16="http://schemas.microsoft.com/office/drawing/2014/main" id="{96A85094-CD1C-4DDD-8C20-E2B354F62E0F}"/>
              </a:ext>
            </a:extLst>
          </p:cNvPr>
          <p:cNvSpPr txBox="1"/>
          <p:nvPr/>
        </p:nvSpPr>
        <p:spPr>
          <a:xfrm>
            <a:off x="397609" y="1109687"/>
            <a:ext cx="811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субсидий в целях кредитования субъектов</a:t>
            </a:r>
          </a:p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малого и среднего предпринимательства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A4332E2F-4B57-4B52-A25E-1CF088930D02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1014DBD1-FCF9-43C8-A139-6F12E9BDE65D}"/>
              </a:ext>
            </a:extLst>
          </p:cNvPr>
          <p:cNvSpPr/>
          <p:nvPr/>
        </p:nvSpPr>
        <p:spPr>
          <a:xfrm>
            <a:off x="392648" y="1779662"/>
            <a:ext cx="4061163" cy="81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Специальные условия:</a:t>
            </a: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10 млн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 на срок до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 лет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9,95% годовых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для ИП и самозанятых по кредитам на развитие предпринимательской деятельности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A8841C91-61AE-46B2-8E8B-7A8390287C0F}"/>
              </a:ext>
            </a:extLst>
          </p:cNvPr>
          <p:cNvSpPr/>
          <p:nvPr/>
        </p:nvSpPr>
        <p:spPr>
          <a:xfrm>
            <a:off x="392648" y="2764254"/>
            <a:ext cx="4323368" cy="754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Сумма субсидирования:</a:t>
            </a: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 </a:t>
            </a:r>
            <a:r>
              <a:rPr lang="ru-RU" sz="11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0,5 млн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 до </a:t>
            </a:r>
            <a:r>
              <a:rPr lang="ru-RU" sz="11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 млрд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 по ставке </a:t>
            </a:r>
            <a:r>
              <a:rPr lang="ru-RU" sz="11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8,5%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11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годовых</a:t>
            </a:r>
          </a:p>
          <a:p>
            <a:pPr>
              <a:spcBef>
                <a:spcPts val="600"/>
              </a:spcBef>
            </a:pP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73" name="Freeform 13">
            <a:extLst>
              <a:ext uri="{FF2B5EF4-FFF2-40B4-BE49-F238E27FC236}">
                <a16:creationId xmlns="" xmlns:a16="http://schemas.microsoft.com/office/drawing/2014/main" id="{67362395-2414-4CEF-8CFB-484F74CF83FF}"/>
              </a:ext>
            </a:extLst>
          </p:cNvPr>
          <p:cNvSpPr>
            <a:spLocks/>
          </p:cNvSpPr>
          <p:nvPr/>
        </p:nvSpPr>
        <p:spPr bwMode="auto">
          <a:xfrm rot="5400000">
            <a:off x="976741" y="3746058"/>
            <a:ext cx="62409" cy="1035006"/>
          </a:xfrm>
          <a:custGeom>
            <a:avLst/>
            <a:gdLst>
              <a:gd name="T0" fmla="*/ 0 w 65"/>
              <a:gd name="T1" fmla="*/ 349 h 1078"/>
              <a:gd name="T2" fmla="*/ 0 w 65"/>
              <a:gd name="T3" fmla="*/ 1078 h 1078"/>
              <a:gd name="T4" fmla="*/ 65 w 65"/>
              <a:gd name="T5" fmla="*/ 729 h 1078"/>
              <a:gd name="T6" fmla="*/ 65 w 65"/>
              <a:gd name="T7" fmla="*/ 0 h 1078"/>
              <a:gd name="T8" fmla="*/ 0 w 65"/>
              <a:gd name="T9" fmla="*/ 349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078">
                <a:moveTo>
                  <a:pt x="0" y="349"/>
                </a:moveTo>
                <a:lnTo>
                  <a:pt x="0" y="1078"/>
                </a:lnTo>
                <a:lnTo>
                  <a:pt x="65" y="729"/>
                </a:lnTo>
                <a:lnTo>
                  <a:pt x="65" y="0"/>
                </a:lnTo>
                <a:lnTo>
                  <a:pt x="0" y="34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4" name="Freeform 14">
            <a:extLst>
              <a:ext uri="{FF2B5EF4-FFF2-40B4-BE49-F238E27FC236}">
                <a16:creationId xmlns="" xmlns:a16="http://schemas.microsoft.com/office/drawing/2014/main" id="{A3D2657E-6F03-4846-98A4-D52860FAFA0C}"/>
              </a:ext>
            </a:extLst>
          </p:cNvPr>
          <p:cNvSpPr>
            <a:spLocks/>
          </p:cNvSpPr>
          <p:nvPr/>
        </p:nvSpPr>
        <p:spPr bwMode="auto">
          <a:xfrm rot="5400000">
            <a:off x="976741" y="3746057"/>
            <a:ext cx="762334" cy="335081"/>
          </a:xfrm>
          <a:custGeom>
            <a:avLst/>
            <a:gdLst>
              <a:gd name="T0" fmla="*/ 794 w 794"/>
              <a:gd name="T1" fmla="*/ 0 h 349"/>
              <a:gd name="T2" fmla="*/ 729 w 794"/>
              <a:gd name="T3" fmla="*/ 349 h 349"/>
              <a:gd name="T4" fmla="*/ 0 w 794"/>
              <a:gd name="T5" fmla="*/ 349 h 349"/>
              <a:gd name="T6" fmla="*/ 214 w 794"/>
              <a:gd name="T7" fmla="*/ 0 h 349"/>
              <a:gd name="T8" fmla="*/ 794 w 794"/>
              <a:gd name="T9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4" h="349">
                <a:moveTo>
                  <a:pt x="794" y="0"/>
                </a:moveTo>
                <a:lnTo>
                  <a:pt x="729" y="349"/>
                </a:lnTo>
                <a:lnTo>
                  <a:pt x="0" y="349"/>
                </a:lnTo>
                <a:lnTo>
                  <a:pt x="214" y="0"/>
                </a:lnTo>
                <a:lnTo>
                  <a:pt x="79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5" name="Rectangle 15">
            <a:extLst>
              <a:ext uri="{FF2B5EF4-FFF2-40B4-BE49-F238E27FC236}">
                <a16:creationId xmlns="" xmlns:a16="http://schemas.microsoft.com/office/drawing/2014/main" id="{7FDB3C17-283B-4C99-8A68-62A792FCD4A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0442" y="3532432"/>
            <a:ext cx="699926" cy="6999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6" name="Freeform 16">
            <a:extLst>
              <a:ext uri="{FF2B5EF4-FFF2-40B4-BE49-F238E27FC236}">
                <a16:creationId xmlns="" xmlns:a16="http://schemas.microsoft.com/office/drawing/2014/main" id="{CBBC43F1-5E17-4122-8531-BEBF62834F96}"/>
              </a:ext>
            </a:extLst>
          </p:cNvPr>
          <p:cNvSpPr>
            <a:spLocks/>
          </p:cNvSpPr>
          <p:nvPr/>
        </p:nvSpPr>
        <p:spPr bwMode="auto">
          <a:xfrm rot="5400000">
            <a:off x="1202369" y="4472866"/>
            <a:ext cx="698965" cy="248670"/>
          </a:xfrm>
          <a:custGeom>
            <a:avLst/>
            <a:gdLst>
              <a:gd name="T0" fmla="*/ 728 w 728"/>
              <a:gd name="T1" fmla="*/ 0 h 259"/>
              <a:gd name="T2" fmla="*/ 728 w 728"/>
              <a:gd name="T3" fmla="*/ 259 h 259"/>
              <a:gd name="T4" fmla="*/ 0 w 728"/>
              <a:gd name="T5" fmla="*/ 259 h 259"/>
              <a:gd name="T6" fmla="*/ 47 w 728"/>
              <a:gd name="T7" fmla="*/ 0 h 259"/>
              <a:gd name="T8" fmla="*/ 728 w 728"/>
              <a:gd name="T9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8" h="259">
                <a:moveTo>
                  <a:pt x="728" y="0"/>
                </a:moveTo>
                <a:lnTo>
                  <a:pt x="728" y="259"/>
                </a:lnTo>
                <a:lnTo>
                  <a:pt x="0" y="259"/>
                </a:lnTo>
                <a:lnTo>
                  <a:pt x="47" y="0"/>
                </a:lnTo>
                <a:lnTo>
                  <a:pt x="728" y="0"/>
                </a:lnTo>
                <a:close/>
              </a:path>
            </a:pathLst>
          </a:custGeom>
          <a:solidFill>
            <a:srgbClr val="01579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7" name="Rectangle 17">
            <a:extLst>
              <a:ext uri="{FF2B5EF4-FFF2-40B4-BE49-F238E27FC236}">
                <a16:creationId xmlns="" xmlns:a16="http://schemas.microsoft.com/office/drawing/2014/main" id="{ED6A942A-A1F1-470C-9B71-7988DDD7AF1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7110" y="4248200"/>
            <a:ext cx="700887" cy="699926"/>
          </a:xfrm>
          <a:prstGeom prst="rect">
            <a:avLst/>
          </a:prstGeom>
          <a:solidFill>
            <a:srgbClr val="007C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Oval 15">
            <a:extLst>
              <a:ext uri="{FF2B5EF4-FFF2-40B4-BE49-F238E27FC236}">
                <a16:creationId xmlns="" xmlns:a16="http://schemas.microsoft.com/office/drawing/2014/main" id="{B353902D-1D18-4AFD-BD8C-9C945D6906D1}"/>
              </a:ext>
            </a:extLst>
          </p:cNvPr>
          <p:cNvSpPr/>
          <p:nvPr/>
        </p:nvSpPr>
        <p:spPr>
          <a:xfrm>
            <a:off x="7156390" y="3685862"/>
            <a:ext cx="655970" cy="655970"/>
          </a:xfrm>
          <a:prstGeom prst="ellipse">
            <a:avLst/>
          </a:prstGeom>
          <a:solidFill>
            <a:schemeClr val="bg1"/>
          </a:solidFill>
          <a:ln w="920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16">
            <a:extLst>
              <a:ext uri="{FF2B5EF4-FFF2-40B4-BE49-F238E27FC236}">
                <a16:creationId xmlns="" xmlns:a16="http://schemas.microsoft.com/office/drawing/2014/main" id="{70791D89-3BE2-4DFE-B5EB-9FC30F4A00A0}"/>
              </a:ext>
            </a:extLst>
          </p:cNvPr>
          <p:cNvSpPr/>
          <p:nvPr/>
        </p:nvSpPr>
        <p:spPr>
          <a:xfrm>
            <a:off x="6740053" y="4303930"/>
            <a:ext cx="655970" cy="655970"/>
          </a:xfrm>
          <a:prstGeom prst="ellipse">
            <a:avLst/>
          </a:prstGeom>
          <a:solidFill>
            <a:schemeClr val="bg1"/>
          </a:solidFill>
          <a:ln w="92075">
            <a:solidFill>
              <a:srgbClr val="007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TextBox 13">
            <a:extLst>
              <a:ext uri="{FF2B5EF4-FFF2-40B4-BE49-F238E27FC236}">
                <a16:creationId xmlns="" xmlns:a16="http://schemas.microsoft.com/office/drawing/2014/main" id="{C0FE9C42-DBD6-48A2-9E7C-6D3E1D7D4868}"/>
              </a:ext>
            </a:extLst>
          </p:cNvPr>
          <p:cNvSpPr txBox="1"/>
          <p:nvPr/>
        </p:nvSpPr>
        <p:spPr bwMode="auto">
          <a:xfrm>
            <a:off x="2023086" y="4356038"/>
            <a:ext cx="4095493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Сумма финансирования: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altLang="ko-KR" sz="10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Инвестиционные цели – от </a:t>
            </a:r>
            <a:r>
              <a:rPr lang="ru-RU" altLang="ko-KR" sz="10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0,5 млн</a:t>
            </a:r>
            <a:r>
              <a:rPr lang="ru-RU" altLang="ko-KR" sz="10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до </a:t>
            </a:r>
            <a:r>
              <a:rPr lang="ru-RU" altLang="ko-KR" sz="10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 млрд </a:t>
            </a:r>
            <a:r>
              <a:rPr lang="ru-RU" altLang="ko-KR" sz="10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altLang="ko-KR" sz="10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Оборотные цели – от </a:t>
            </a:r>
            <a:r>
              <a:rPr lang="ru-RU" altLang="ko-KR" sz="10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0,5 млн </a:t>
            </a:r>
            <a:r>
              <a:rPr lang="ru-RU" altLang="ko-KR" sz="10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</a:t>
            </a:r>
            <a:r>
              <a:rPr lang="ru-RU" altLang="ko-KR" sz="10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500 млн </a:t>
            </a:r>
            <a:r>
              <a:rPr lang="ru-RU" altLang="ko-KR" sz="10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</a:t>
            </a:r>
          </a:p>
        </p:txBody>
      </p:sp>
      <p:grpSp>
        <p:nvGrpSpPr>
          <p:cNvPr id="109" name="Group 506">
            <a:extLst>
              <a:ext uri="{FF2B5EF4-FFF2-40B4-BE49-F238E27FC236}">
                <a16:creationId xmlns="" xmlns:a16="http://schemas.microsoft.com/office/drawing/2014/main" id="{9338B780-9957-4445-8731-496C04D7163C}"/>
              </a:ext>
            </a:extLst>
          </p:cNvPr>
          <p:cNvGrpSpPr/>
          <p:nvPr/>
        </p:nvGrpSpPr>
        <p:grpSpPr>
          <a:xfrm>
            <a:off x="876408" y="4386427"/>
            <a:ext cx="400050" cy="420688"/>
            <a:chOff x="2919413" y="3781425"/>
            <a:chExt cx="400050" cy="420688"/>
          </a:xfrm>
          <a:solidFill>
            <a:schemeClr val="bg1"/>
          </a:solidFill>
        </p:grpSpPr>
        <p:sp>
          <p:nvSpPr>
            <p:cNvPr id="110" name="Freeform 64">
              <a:extLst>
                <a:ext uri="{FF2B5EF4-FFF2-40B4-BE49-F238E27FC236}">
                  <a16:creationId xmlns="" xmlns:a16="http://schemas.microsoft.com/office/drawing/2014/main" id="{4374C998-A8EF-4967-89ED-6C6C5AFF5F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9113" y="3781425"/>
              <a:ext cx="120650" cy="420688"/>
            </a:xfrm>
            <a:custGeom>
              <a:avLst/>
              <a:gdLst>
                <a:gd name="T0" fmla="*/ 137 w 156"/>
                <a:gd name="T1" fmla="*/ 548 h 548"/>
                <a:gd name="T2" fmla="*/ 0 w 156"/>
                <a:gd name="T3" fmla="*/ 528 h 548"/>
                <a:gd name="T4" fmla="*/ 137 w 156"/>
                <a:gd name="T5" fmla="*/ 509 h 548"/>
                <a:gd name="T6" fmla="*/ 137 w 156"/>
                <a:gd name="T7" fmla="*/ 453 h 548"/>
                <a:gd name="T8" fmla="*/ 0 w 156"/>
                <a:gd name="T9" fmla="*/ 472 h 548"/>
                <a:gd name="T10" fmla="*/ 137 w 156"/>
                <a:gd name="T11" fmla="*/ 492 h 548"/>
                <a:gd name="T12" fmla="*/ 137 w 156"/>
                <a:gd name="T13" fmla="*/ 453 h 548"/>
                <a:gd name="T14" fmla="*/ 19 w 156"/>
                <a:gd name="T15" fmla="*/ 397 h 548"/>
                <a:gd name="T16" fmla="*/ 19 w 156"/>
                <a:gd name="T17" fmla="*/ 436 h 548"/>
                <a:gd name="T18" fmla="*/ 156 w 156"/>
                <a:gd name="T19" fmla="*/ 416 h 548"/>
                <a:gd name="T20" fmla="*/ 137 w 156"/>
                <a:gd name="T21" fmla="*/ 341 h 548"/>
                <a:gd name="T22" fmla="*/ 0 w 156"/>
                <a:gd name="T23" fmla="*/ 361 h 548"/>
                <a:gd name="T24" fmla="*/ 137 w 156"/>
                <a:gd name="T25" fmla="*/ 380 h 548"/>
                <a:gd name="T26" fmla="*/ 137 w 156"/>
                <a:gd name="T27" fmla="*/ 341 h 548"/>
                <a:gd name="T28" fmla="*/ 19 w 156"/>
                <a:gd name="T29" fmla="*/ 285 h 548"/>
                <a:gd name="T30" fmla="*/ 19 w 156"/>
                <a:gd name="T31" fmla="*/ 324 h 548"/>
                <a:gd name="T32" fmla="*/ 156 w 156"/>
                <a:gd name="T33" fmla="*/ 305 h 548"/>
                <a:gd name="T34" fmla="*/ 137 w 156"/>
                <a:gd name="T35" fmla="*/ 229 h 548"/>
                <a:gd name="T36" fmla="*/ 0 w 156"/>
                <a:gd name="T37" fmla="*/ 249 h 548"/>
                <a:gd name="T38" fmla="*/ 137 w 156"/>
                <a:gd name="T39" fmla="*/ 268 h 548"/>
                <a:gd name="T40" fmla="*/ 137 w 156"/>
                <a:gd name="T41" fmla="*/ 229 h 548"/>
                <a:gd name="T42" fmla="*/ 19 w 156"/>
                <a:gd name="T43" fmla="*/ 168 h 548"/>
                <a:gd name="T44" fmla="*/ 19 w 156"/>
                <a:gd name="T45" fmla="*/ 207 h 548"/>
                <a:gd name="T46" fmla="*/ 156 w 156"/>
                <a:gd name="T47" fmla="*/ 188 h 548"/>
                <a:gd name="T48" fmla="*/ 137 w 156"/>
                <a:gd name="T49" fmla="*/ 112 h 548"/>
                <a:gd name="T50" fmla="*/ 0 w 156"/>
                <a:gd name="T51" fmla="*/ 132 h 548"/>
                <a:gd name="T52" fmla="*/ 137 w 156"/>
                <a:gd name="T53" fmla="*/ 151 h 548"/>
                <a:gd name="T54" fmla="*/ 137 w 156"/>
                <a:gd name="T55" fmla="*/ 112 h 548"/>
                <a:gd name="T56" fmla="*/ 19 w 156"/>
                <a:gd name="T57" fmla="*/ 56 h 548"/>
                <a:gd name="T58" fmla="*/ 19 w 156"/>
                <a:gd name="T59" fmla="*/ 95 h 548"/>
                <a:gd name="T60" fmla="*/ 156 w 156"/>
                <a:gd name="T61" fmla="*/ 76 h 548"/>
                <a:gd name="T62" fmla="*/ 137 w 156"/>
                <a:gd name="T63" fmla="*/ 0 h 548"/>
                <a:gd name="T64" fmla="*/ 0 w 156"/>
                <a:gd name="T65" fmla="*/ 20 h 548"/>
                <a:gd name="T66" fmla="*/ 137 w 156"/>
                <a:gd name="T67" fmla="*/ 40 h 548"/>
                <a:gd name="T68" fmla="*/ 137 w 156"/>
                <a:gd name="T69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548">
                  <a:moveTo>
                    <a:pt x="156" y="528"/>
                  </a:moveTo>
                  <a:cubicBezTo>
                    <a:pt x="156" y="539"/>
                    <a:pt x="148" y="548"/>
                    <a:pt x="137" y="548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8" y="548"/>
                    <a:pt x="0" y="539"/>
                    <a:pt x="0" y="528"/>
                  </a:cubicBezTo>
                  <a:cubicBezTo>
                    <a:pt x="0" y="517"/>
                    <a:pt x="8" y="509"/>
                    <a:pt x="19" y="509"/>
                  </a:cubicBezTo>
                  <a:cubicBezTo>
                    <a:pt x="137" y="509"/>
                    <a:pt x="137" y="509"/>
                    <a:pt x="137" y="509"/>
                  </a:cubicBezTo>
                  <a:cubicBezTo>
                    <a:pt x="148" y="509"/>
                    <a:pt x="156" y="517"/>
                    <a:pt x="156" y="528"/>
                  </a:cubicBezTo>
                  <a:close/>
                  <a:moveTo>
                    <a:pt x="137" y="453"/>
                  </a:moveTo>
                  <a:cubicBezTo>
                    <a:pt x="19" y="453"/>
                    <a:pt x="19" y="453"/>
                    <a:pt x="19" y="453"/>
                  </a:cubicBezTo>
                  <a:cubicBezTo>
                    <a:pt x="8" y="453"/>
                    <a:pt x="0" y="461"/>
                    <a:pt x="0" y="472"/>
                  </a:cubicBezTo>
                  <a:cubicBezTo>
                    <a:pt x="0" y="483"/>
                    <a:pt x="8" y="492"/>
                    <a:pt x="19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48" y="492"/>
                    <a:pt x="156" y="483"/>
                    <a:pt x="156" y="472"/>
                  </a:cubicBezTo>
                  <a:cubicBezTo>
                    <a:pt x="156" y="461"/>
                    <a:pt x="148" y="453"/>
                    <a:pt x="137" y="453"/>
                  </a:cubicBezTo>
                  <a:close/>
                  <a:moveTo>
                    <a:pt x="137" y="397"/>
                  </a:moveTo>
                  <a:cubicBezTo>
                    <a:pt x="19" y="397"/>
                    <a:pt x="19" y="397"/>
                    <a:pt x="19" y="397"/>
                  </a:cubicBezTo>
                  <a:cubicBezTo>
                    <a:pt x="8" y="397"/>
                    <a:pt x="0" y="406"/>
                    <a:pt x="0" y="416"/>
                  </a:cubicBezTo>
                  <a:cubicBezTo>
                    <a:pt x="0" y="427"/>
                    <a:pt x="8" y="436"/>
                    <a:pt x="19" y="436"/>
                  </a:cubicBezTo>
                  <a:cubicBezTo>
                    <a:pt x="137" y="436"/>
                    <a:pt x="137" y="436"/>
                    <a:pt x="137" y="436"/>
                  </a:cubicBezTo>
                  <a:cubicBezTo>
                    <a:pt x="148" y="436"/>
                    <a:pt x="156" y="427"/>
                    <a:pt x="156" y="416"/>
                  </a:cubicBezTo>
                  <a:cubicBezTo>
                    <a:pt x="156" y="406"/>
                    <a:pt x="148" y="397"/>
                    <a:pt x="137" y="397"/>
                  </a:cubicBezTo>
                  <a:close/>
                  <a:moveTo>
                    <a:pt x="137" y="341"/>
                  </a:moveTo>
                  <a:cubicBezTo>
                    <a:pt x="19" y="341"/>
                    <a:pt x="19" y="341"/>
                    <a:pt x="19" y="341"/>
                  </a:cubicBezTo>
                  <a:cubicBezTo>
                    <a:pt x="8" y="341"/>
                    <a:pt x="0" y="350"/>
                    <a:pt x="0" y="361"/>
                  </a:cubicBezTo>
                  <a:cubicBezTo>
                    <a:pt x="0" y="371"/>
                    <a:pt x="8" y="380"/>
                    <a:pt x="19" y="380"/>
                  </a:cubicBezTo>
                  <a:cubicBezTo>
                    <a:pt x="137" y="380"/>
                    <a:pt x="137" y="380"/>
                    <a:pt x="137" y="380"/>
                  </a:cubicBezTo>
                  <a:cubicBezTo>
                    <a:pt x="148" y="380"/>
                    <a:pt x="156" y="371"/>
                    <a:pt x="156" y="361"/>
                  </a:cubicBezTo>
                  <a:cubicBezTo>
                    <a:pt x="156" y="350"/>
                    <a:pt x="148" y="341"/>
                    <a:pt x="137" y="341"/>
                  </a:cubicBezTo>
                  <a:close/>
                  <a:moveTo>
                    <a:pt x="137" y="285"/>
                  </a:moveTo>
                  <a:cubicBezTo>
                    <a:pt x="19" y="285"/>
                    <a:pt x="19" y="285"/>
                    <a:pt x="19" y="285"/>
                  </a:cubicBezTo>
                  <a:cubicBezTo>
                    <a:pt x="8" y="285"/>
                    <a:pt x="0" y="294"/>
                    <a:pt x="0" y="305"/>
                  </a:cubicBezTo>
                  <a:cubicBezTo>
                    <a:pt x="0" y="315"/>
                    <a:pt x="8" y="324"/>
                    <a:pt x="19" y="324"/>
                  </a:cubicBezTo>
                  <a:cubicBezTo>
                    <a:pt x="137" y="324"/>
                    <a:pt x="137" y="324"/>
                    <a:pt x="137" y="324"/>
                  </a:cubicBezTo>
                  <a:cubicBezTo>
                    <a:pt x="148" y="324"/>
                    <a:pt x="156" y="315"/>
                    <a:pt x="156" y="305"/>
                  </a:cubicBezTo>
                  <a:cubicBezTo>
                    <a:pt x="156" y="294"/>
                    <a:pt x="148" y="285"/>
                    <a:pt x="137" y="285"/>
                  </a:cubicBezTo>
                  <a:close/>
                  <a:moveTo>
                    <a:pt x="137" y="229"/>
                  </a:moveTo>
                  <a:cubicBezTo>
                    <a:pt x="19" y="229"/>
                    <a:pt x="19" y="229"/>
                    <a:pt x="19" y="229"/>
                  </a:cubicBezTo>
                  <a:cubicBezTo>
                    <a:pt x="8" y="229"/>
                    <a:pt x="0" y="238"/>
                    <a:pt x="0" y="249"/>
                  </a:cubicBezTo>
                  <a:cubicBezTo>
                    <a:pt x="0" y="260"/>
                    <a:pt x="8" y="268"/>
                    <a:pt x="19" y="268"/>
                  </a:cubicBezTo>
                  <a:cubicBezTo>
                    <a:pt x="137" y="268"/>
                    <a:pt x="137" y="268"/>
                    <a:pt x="137" y="268"/>
                  </a:cubicBezTo>
                  <a:cubicBezTo>
                    <a:pt x="148" y="268"/>
                    <a:pt x="156" y="260"/>
                    <a:pt x="156" y="249"/>
                  </a:cubicBezTo>
                  <a:cubicBezTo>
                    <a:pt x="156" y="238"/>
                    <a:pt x="148" y="229"/>
                    <a:pt x="137" y="229"/>
                  </a:cubicBezTo>
                  <a:close/>
                  <a:moveTo>
                    <a:pt x="137" y="168"/>
                  </a:moveTo>
                  <a:cubicBezTo>
                    <a:pt x="19" y="168"/>
                    <a:pt x="19" y="168"/>
                    <a:pt x="19" y="168"/>
                  </a:cubicBezTo>
                  <a:cubicBezTo>
                    <a:pt x="8" y="168"/>
                    <a:pt x="0" y="177"/>
                    <a:pt x="0" y="188"/>
                  </a:cubicBezTo>
                  <a:cubicBezTo>
                    <a:pt x="0" y="198"/>
                    <a:pt x="8" y="207"/>
                    <a:pt x="19" y="207"/>
                  </a:cubicBezTo>
                  <a:cubicBezTo>
                    <a:pt x="137" y="207"/>
                    <a:pt x="137" y="207"/>
                    <a:pt x="137" y="207"/>
                  </a:cubicBezTo>
                  <a:cubicBezTo>
                    <a:pt x="148" y="207"/>
                    <a:pt x="156" y="198"/>
                    <a:pt x="156" y="188"/>
                  </a:cubicBezTo>
                  <a:cubicBezTo>
                    <a:pt x="156" y="177"/>
                    <a:pt x="148" y="168"/>
                    <a:pt x="137" y="168"/>
                  </a:cubicBezTo>
                  <a:close/>
                  <a:moveTo>
                    <a:pt x="137" y="112"/>
                  </a:moveTo>
                  <a:cubicBezTo>
                    <a:pt x="19" y="112"/>
                    <a:pt x="19" y="112"/>
                    <a:pt x="19" y="112"/>
                  </a:cubicBezTo>
                  <a:cubicBezTo>
                    <a:pt x="8" y="112"/>
                    <a:pt x="0" y="121"/>
                    <a:pt x="0" y="132"/>
                  </a:cubicBezTo>
                  <a:cubicBezTo>
                    <a:pt x="0" y="142"/>
                    <a:pt x="8" y="151"/>
                    <a:pt x="19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48" y="151"/>
                    <a:pt x="156" y="142"/>
                    <a:pt x="156" y="132"/>
                  </a:cubicBezTo>
                  <a:cubicBezTo>
                    <a:pt x="156" y="121"/>
                    <a:pt x="148" y="112"/>
                    <a:pt x="137" y="112"/>
                  </a:cubicBezTo>
                  <a:close/>
                  <a:moveTo>
                    <a:pt x="137" y="56"/>
                  </a:moveTo>
                  <a:cubicBezTo>
                    <a:pt x="19" y="56"/>
                    <a:pt x="19" y="56"/>
                    <a:pt x="19" y="56"/>
                  </a:cubicBezTo>
                  <a:cubicBezTo>
                    <a:pt x="8" y="56"/>
                    <a:pt x="0" y="65"/>
                    <a:pt x="0" y="76"/>
                  </a:cubicBezTo>
                  <a:cubicBezTo>
                    <a:pt x="0" y="87"/>
                    <a:pt x="8" y="95"/>
                    <a:pt x="19" y="95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48" y="95"/>
                    <a:pt x="156" y="87"/>
                    <a:pt x="156" y="76"/>
                  </a:cubicBezTo>
                  <a:cubicBezTo>
                    <a:pt x="156" y="65"/>
                    <a:pt x="148" y="56"/>
                    <a:pt x="137" y="56"/>
                  </a:cubicBezTo>
                  <a:close/>
                  <a:moveTo>
                    <a:pt x="13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8" y="40"/>
                    <a:pt x="19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48" y="40"/>
                    <a:pt x="156" y="31"/>
                    <a:pt x="156" y="20"/>
                  </a:cubicBezTo>
                  <a:cubicBezTo>
                    <a:pt x="156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11" name="Freeform 65">
              <a:extLst>
                <a:ext uri="{FF2B5EF4-FFF2-40B4-BE49-F238E27FC236}">
                  <a16:creationId xmlns="" xmlns:a16="http://schemas.microsoft.com/office/drawing/2014/main" id="{E8773916-5386-42C8-9032-B49CCE6DB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17195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12" name="Freeform 66">
              <a:extLst>
                <a:ext uri="{FF2B5EF4-FFF2-40B4-BE49-F238E27FC236}">
                  <a16:creationId xmlns="" xmlns:a16="http://schemas.microsoft.com/office/drawing/2014/main" id="{D6E8155E-5617-4A7A-A59F-1FCEDDB6D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129088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13" name="Freeform 67">
              <a:extLst>
                <a:ext uri="{FF2B5EF4-FFF2-40B4-BE49-F238E27FC236}">
                  <a16:creationId xmlns="" xmlns:a16="http://schemas.microsoft.com/office/drawing/2014/main" id="{3296CEDD-44C7-4A2D-B139-5E1A12A30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086225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14" name="Freeform 68">
              <a:extLst>
                <a:ext uri="{FF2B5EF4-FFF2-40B4-BE49-F238E27FC236}">
                  <a16:creationId xmlns="" xmlns:a16="http://schemas.microsoft.com/office/drawing/2014/main" id="{80A2FF53-B984-4E68-9694-F38ABBCA5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043363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15" name="Freeform 69">
              <a:extLst>
                <a:ext uri="{FF2B5EF4-FFF2-40B4-BE49-F238E27FC236}">
                  <a16:creationId xmlns="" xmlns:a16="http://schemas.microsoft.com/office/drawing/2014/main" id="{73C59E01-6459-4BAF-A1C6-066055C78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00050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16" name="Freeform 70">
              <a:extLst>
                <a:ext uri="{FF2B5EF4-FFF2-40B4-BE49-F238E27FC236}">
                  <a16:creationId xmlns="" xmlns:a16="http://schemas.microsoft.com/office/drawing/2014/main" id="{4F88BA9D-2814-4E7C-B1AD-B26D4E91D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3957638"/>
              <a:ext cx="120650" cy="28575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1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17" name="Freeform 71">
              <a:extLst>
                <a:ext uri="{FF2B5EF4-FFF2-40B4-BE49-F238E27FC236}">
                  <a16:creationId xmlns="" xmlns:a16="http://schemas.microsoft.com/office/drawing/2014/main" id="{F530DD2B-D5D1-4388-B92E-4B7556EFE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417195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18" name="Freeform 72">
              <a:extLst>
                <a:ext uri="{FF2B5EF4-FFF2-40B4-BE49-F238E27FC236}">
                  <a16:creationId xmlns="" xmlns:a16="http://schemas.microsoft.com/office/drawing/2014/main" id="{FBACC259-C4BD-4628-BDA1-92C19EDB2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4129088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19" name="Freeform 73">
              <a:extLst>
                <a:ext uri="{FF2B5EF4-FFF2-40B4-BE49-F238E27FC236}">
                  <a16:creationId xmlns="" xmlns:a16="http://schemas.microsoft.com/office/drawing/2014/main" id="{D49C1A96-7F08-4068-BC3F-887BA93F7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4086225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0" name="Freeform 74">
              <a:extLst>
                <a:ext uri="{FF2B5EF4-FFF2-40B4-BE49-F238E27FC236}">
                  <a16:creationId xmlns="" xmlns:a16="http://schemas.microsoft.com/office/drawing/2014/main" id="{62975426-01CF-4940-9632-CBD46BDD5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4043363"/>
              <a:ext cx="120650" cy="30163"/>
            </a:xfrm>
            <a:custGeom>
              <a:avLst/>
              <a:gdLst>
                <a:gd name="T0" fmla="*/ 20 w 157"/>
                <a:gd name="T1" fmla="*/ 39 h 39"/>
                <a:gd name="T2" fmla="*/ 137 w 157"/>
                <a:gd name="T3" fmla="*/ 39 h 39"/>
                <a:gd name="T4" fmla="*/ 157 w 157"/>
                <a:gd name="T5" fmla="*/ 20 h 39"/>
                <a:gd name="T6" fmla="*/ 137 w 157"/>
                <a:gd name="T7" fmla="*/ 0 h 39"/>
                <a:gd name="T8" fmla="*/ 20 w 157"/>
                <a:gd name="T9" fmla="*/ 0 h 39"/>
                <a:gd name="T10" fmla="*/ 0 w 157"/>
                <a:gd name="T11" fmla="*/ 20 h 39"/>
                <a:gd name="T12" fmla="*/ 20 w 15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20" y="39"/>
                  </a:move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grpSp>
        <p:nvGrpSpPr>
          <p:cNvPr id="121" name="Group 653">
            <a:extLst>
              <a:ext uri="{FF2B5EF4-FFF2-40B4-BE49-F238E27FC236}">
                <a16:creationId xmlns="" xmlns:a16="http://schemas.microsoft.com/office/drawing/2014/main" id="{212053D1-424A-4EAF-8679-35206794131F}"/>
              </a:ext>
            </a:extLst>
          </p:cNvPr>
          <p:cNvGrpSpPr/>
          <p:nvPr/>
        </p:nvGrpSpPr>
        <p:grpSpPr>
          <a:xfrm>
            <a:off x="6902959" y="4519330"/>
            <a:ext cx="295258" cy="238919"/>
            <a:chOff x="1209675" y="6354763"/>
            <a:chExt cx="449263" cy="363538"/>
          </a:xfrm>
          <a:solidFill>
            <a:srgbClr val="007CCC"/>
          </a:solidFill>
        </p:grpSpPr>
        <p:sp>
          <p:nvSpPr>
            <p:cNvPr id="122" name="Freeform 205">
              <a:extLst>
                <a:ext uri="{FF2B5EF4-FFF2-40B4-BE49-F238E27FC236}">
                  <a16:creationId xmlns="" xmlns:a16="http://schemas.microsoft.com/office/drawing/2014/main" id="{187AC6A6-18B8-4CB2-AEB7-5234E9035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513" y="6529388"/>
              <a:ext cx="96838" cy="188913"/>
            </a:xfrm>
            <a:custGeom>
              <a:avLst/>
              <a:gdLst>
                <a:gd name="T0" fmla="*/ 31 w 126"/>
                <a:gd name="T1" fmla="*/ 0 h 245"/>
                <a:gd name="T2" fmla="*/ 0 w 126"/>
                <a:gd name="T3" fmla="*/ 39 h 245"/>
                <a:gd name="T4" fmla="*/ 0 w 126"/>
                <a:gd name="T5" fmla="*/ 245 h 245"/>
                <a:gd name="T6" fmla="*/ 126 w 126"/>
                <a:gd name="T7" fmla="*/ 245 h 245"/>
                <a:gd name="T8" fmla="*/ 125 w 126"/>
                <a:gd name="T9" fmla="*/ 74 h 245"/>
                <a:gd name="T10" fmla="*/ 31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3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99" y="52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3" name="Freeform 207">
              <a:extLst>
                <a:ext uri="{FF2B5EF4-FFF2-40B4-BE49-F238E27FC236}">
                  <a16:creationId xmlns="" xmlns:a16="http://schemas.microsoft.com/office/drawing/2014/main" id="{81CD312D-41D9-4EB3-BD68-ACF545304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5" y="6354763"/>
              <a:ext cx="449263" cy="339725"/>
            </a:xfrm>
            <a:custGeom>
              <a:avLst/>
              <a:gdLst>
                <a:gd name="T0" fmla="*/ 236 w 585"/>
                <a:gd name="T1" fmla="*/ 248 h 442"/>
                <a:gd name="T2" fmla="*/ 76 w 585"/>
                <a:gd name="T3" fmla="*/ 428 h 442"/>
                <a:gd name="T4" fmla="*/ 46 w 585"/>
                <a:gd name="T5" fmla="*/ 442 h 442"/>
                <a:gd name="T6" fmla="*/ 18 w 585"/>
                <a:gd name="T7" fmla="*/ 432 h 442"/>
                <a:gd name="T8" fmla="*/ 15 w 585"/>
                <a:gd name="T9" fmla="*/ 374 h 442"/>
                <a:gd name="T10" fmla="*/ 206 w 585"/>
                <a:gd name="T11" fmla="*/ 158 h 442"/>
                <a:gd name="T12" fmla="*/ 237 w 585"/>
                <a:gd name="T13" fmla="*/ 144 h 442"/>
                <a:gd name="T14" fmla="*/ 268 w 585"/>
                <a:gd name="T15" fmla="*/ 158 h 442"/>
                <a:gd name="T16" fmla="*/ 323 w 585"/>
                <a:gd name="T17" fmla="*/ 224 h 442"/>
                <a:gd name="T18" fmla="*/ 425 w 585"/>
                <a:gd name="T19" fmla="*/ 101 h 442"/>
                <a:gd name="T20" fmla="*/ 330 w 585"/>
                <a:gd name="T21" fmla="*/ 19 h 442"/>
                <a:gd name="T22" fmla="*/ 566 w 585"/>
                <a:gd name="T23" fmla="*/ 0 h 442"/>
                <a:gd name="T24" fmla="*/ 585 w 585"/>
                <a:gd name="T25" fmla="*/ 239 h 442"/>
                <a:gd name="T26" fmla="*/ 487 w 585"/>
                <a:gd name="T27" fmla="*/ 154 h 442"/>
                <a:gd name="T28" fmla="*/ 355 w 585"/>
                <a:gd name="T29" fmla="*/ 314 h 442"/>
                <a:gd name="T30" fmla="*/ 324 w 585"/>
                <a:gd name="T31" fmla="*/ 329 h 442"/>
                <a:gd name="T32" fmla="*/ 292 w 585"/>
                <a:gd name="T33" fmla="*/ 314 h 442"/>
                <a:gd name="T34" fmla="*/ 236 w 585"/>
                <a:gd name="T35" fmla="*/ 24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442">
                  <a:moveTo>
                    <a:pt x="236" y="248"/>
                  </a:moveTo>
                  <a:cubicBezTo>
                    <a:pt x="76" y="428"/>
                    <a:pt x="76" y="428"/>
                    <a:pt x="76" y="428"/>
                  </a:cubicBezTo>
                  <a:cubicBezTo>
                    <a:pt x="68" y="438"/>
                    <a:pt x="57" y="442"/>
                    <a:pt x="46" y="442"/>
                  </a:cubicBezTo>
                  <a:cubicBezTo>
                    <a:pt x="36" y="442"/>
                    <a:pt x="26" y="439"/>
                    <a:pt x="18" y="432"/>
                  </a:cubicBezTo>
                  <a:cubicBezTo>
                    <a:pt x="1" y="417"/>
                    <a:pt x="0" y="391"/>
                    <a:pt x="15" y="374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14" y="149"/>
                    <a:pt x="225" y="143"/>
                    <a:pt x="237" y="144"/>
                  </a:cubicBezTo>
                  <a:cubicBezTo>
                    <a:pt x="249" y="144"/>
                    <a:pt x="260" y="149"/>
                    <a:pt x="268" y="158"/>
                  </a:cubicBezTo>
                  <a:cubicBezTo>
                    <a:pt x="323" y="224"/>
                    <a:pt x="323" y="224"/>
                    <a:pt x="323" y="224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85" y="239"/>
                    <a:pt x="585" y="239"/>
                    <a:pt x="585" y="239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48" y="323"/>
                    <a:pt x="336" y="329"/>
                    <a:pt x="324" y="329"/>
                  </a:cubicBezTo>
                  <a:cubicBezTo>
                    <a:pt x="311" y="329"/>
                    <a:pt x="300" y="324"/>
                    <a:pt x="292" y="314"/>
                  </a:cubicBezTo>
                  <a:lnTo>
                    <a:pt x="236" y="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4" name="Freeform 208">
              <a:extLst>
                <a:ext uri="{FF2B5EF4-FFF2-40B4-BE49-F238E27FC236}">
                  <a16:creationId xmlns="" xmlns:a16="http://schemas.microsoft.com/office/drawing/2014/main" id="{2F10B175-6862-47F0-9321-785FF6826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638" y="6589713"/>
              <a:ext cx="119063" cy="127000"/>
            </a:xfrm>
            <a:custGeom>
              <a:avLst/>
              <a:gdLst>
                <a:gd name="T0" fmla="*/ 98 w 153"/>
                <a:gd name="T1" fmla="*/ 64 h 167"/>
                <a:gd name="T2" fmla="*/ 62 w 153"/>
                <a:gd name="T3" fmla="*/ 83 h 167"/>
                <a:gd name="T4" fmla="*/ 1 w 153"/>
                <a:gd name="T5" fmla="*/ 56 h 167"/>
                <a:gd name="T6" fmla="*/ 0 w 153"/>
                <a:gd name="T7" fmla="*/ 167 h 167"/>
                <a:gd name="T8" fmla="*/ 150 w 153"/>
                <a:gd name="T9" fmla="*/ 167 h 167"/>
                <a:gd name="T10" fmla="*/ 153 w 153"/>
                <a:gd name="T11" fmla="*/ 0 h 167"/>
                <a:gd name="T12" fmla="*/ 98 w 153"/>
                <a:gd name="T13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7">
                  <a:moveTo>
                    <a:pt x="98" y="64"/>
                  </a:moveTo>
                  <a:cubicBezTo>
                    <a:pt x="76" y="83"/>
                    <a:pt x="62" y="83"/>
                    <a:pt x="62" y="83"/>
                  </a:cubicBezTo>
                  <a:cubicBezTo>
                    <a:pt x="43" y="86"/>
                    <a:pt x="15" y="67"/>
                    <a:pt x="1" y="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2" y="24"/>
                    <a:pt x="116" y="47"/>
                    <a:pt x="9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5" name="Freeform 209">
              <a:extLst>
                <a:ext uri="{FF2B5EF4-FFF2-40B4-BE49-F238E27FC236}">
                  <a16:creationId xmlns="" xmlns:a16="http://schemas.microsoft.com/office/drawing/2014/main" id="{BFE86987-B0C6-48CA-88E3-608D83356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400" y="6600825"/>
              <a:ext cx="96838" cy="115888"/>
            </a:xfrm>
            <a:custGeom>
              <a:avLst/>
              <a:gdLst>
                <a:gd name="T0" fmla="*/ 0 w 61"/>
                <a:gd name="T1" fmla="*/ 73 h 73"/>
                <a:gd name="T2" fmla="*/ 61 w 61"/>
                <a:gd name="T3" fmla="*/ 73 h 73"/>
                <a:gd name="T4" fmla="*/ 61 w 61"/>
                <a:gd name="T5" fmla="*/ 0 h 73"/>
                <a:gd name="T6" fmla="*/ 0 w 61"/>
                <a:gd name="T7" fmla="*/ 70 h 73"/>
                <a:gd name="T8" fmla="*/ 0 w 6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0" y="73"/>
                  </a:moveTo>
                  <a:lnTo>
                    <a:pt x="61" y="73"/>
                  </a:lnTo>
                  <a:lnTo>
                    <a:pt x="61" y="0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grpSp>
        <p:nvGrpSpPr>
          <p:cNvPr id="126" name="Group 682">
            <a:extLst>
              <a:ext uri="{FF2B5EF4-FFF2-40B4-BE49-F238E27FC236}">
                <a16:creationId xmlns="" xmlns:a16="http://schemas.microsoft.com/office/drawing/2014/main" id="{EBF28399-1F7E-4FB8-92D5-E0C3ACF51C91}"/>
              </a:ext>
            </a:extLst>
          </p:cNvPr>
          <p:cNvGrpSpPr/>
          <p:nvPr/>
        </p:nvGrpSpPr>
        <p:grpSpPr>
          <a:xfrm>
            <a:off x="7360212" y="3881547"/>
            <a:ext cx="294683" cy="288996"/>
            <a:chOff x="3767138" y="6329363"/>
            <a:chExt cx="446087" cy="414338"/>
          </a:xfrm>
          <a:solidFill>
            <a:srgbClr val="015598"/>
          </a:solidFill>
        </p:grpSpPr>
        <p:sp>
          <p:nvSpPr>
            <p:cNvPr id="127" name="Freeform 229">
              <a:extLst>
                <a:ext uri="{FF2B5EF4-FFF2-40B4-BE49-F238E27FC236}">
                  <a16:creationId xmlns="" xmlns:a16="http://schemas.microsoft.com/office/drawing/2014/main" id="{ED70BD64-E7EA-41E8-9C08-50F8E2754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138" y="6329363"/>
              <a:ext cx="382588" cy="414338"/>
            </a:xfrm>
            <a:custGeom>
              <a:avLst/>
              <a:gdLst>
                <a:gd name="T0" fmla="*/ 476 w 497"/>
                <a:gd name="T1" fmla="*/ 422 h 538"/>
                <a:gd name="T2" fmla="*/ 497 w 497"/>
                <a:gd name="T3" fmla="*/ 440 h 538"/>
                <a:gd name="T4" fmla="*/ 497 w 497"/>
                <a:gd name="T5" fmla="*/ 470 h 538"/>
                <a:gd name="T6" fmla="*/ 430 w 497"/>
                <a:gd name="T7" fmla="*/ 538 h 538"/>
                <a:gd name="T8" fmla="*/ 67 w 497"/>
                <a:gd name="T9" fmla="*/ 538 h 538"/>
                <a:gd name="T10" fmla="*/ 0 w 497"/>
                <a:gd name="T11" fmla="*/ 470 h 538"/>
                <a:gd name="T12" fmla="*/ 0 w 497"/>
                <a:gd name="T13" fmla="*/ 125 h 538"/>
                <a:gd name="T14" fmla="*/ 0 w 497"/>
                <a:gd name="T15" fmla="*/ 125 h 538"/>
                <a:gd name="T16" fmla="*/ 5 w 497"/>
                <a:gd name="T17" fmla="*/ 113 h 538"/>
                <a:gd name="T18" fmla="*/ 107 w 497"/>
                <a:gd name="T19" fmla="*/ 6 h 538"/>
                <a:gd name="T20" fmla="*/ 120 w 497"/>
                <a:gd name="T21" fmla="*/ 0 h 538"/>
                <a:gd name="T22" fmla="*/ 120 w 497"/>
                <a:gd name="T23" fmla="*/ 0 h 538"/>
                <a:gd name="T24" fmla="*/ 430 w 497"/>
                <a:gd name="T25" fmla="*/ 0 h 538"/>
                <a:gd name="T26" fmla="*/ 497 w 497"/>
                <a:gd name="T27" fmla="*/ 68 h 538"/>
                <a:gd name="T28" fmla="*/ 497 w 497"/>
                <a:gd name="T29" fmla="*/ 137 h 538"/>
                <a:gd name="T30" fmla="*/ 475 w 497"/>
                <a:gd name="T31" fmla="*/ 134 h 538"/>
                <a:gd name="T32" fmla="*/ 462 w 497"/>
                <a:gd name="T33" fmla="*/ 135 h 538"/>
                <a:gd name="T34" fmla="*/ 462 w 497"/>
                <a:gd name="T35" fmla="*/ 68 h 538"/>
                <a:gd name="T36" fmla="*/ 430 w 497"/>
                <a:gd name="T37" fmla="*/ 35 h 538"/>
                <a:gd name="T38" fmla="*/ 137 w 497"/>
                <a:gd name="T39" fmla="*/ 35 h 538"/>
                <a:gd name="T40" fmla="*/ 137 w 497"/>
                <a:gd name="T41" fmla="*/ 75 h 538"/>
                <a:gd name="T42" fmla="*/ 70 w 497"/>
                <a:gd name="T43" fmla="*/ 143 h 538"/>
                <a:gd name="T44" fmla="*/ 35 w 497"/>
                <a:gd name="T45" fmla="*/ 143 h 538"/>
                <a:gd name="T46" fmla="*/ 35 w 497"/>
                <a:gd name="T47" fmla="*/ 470 h 538"/>
                <a:gd name="T48" fmla="*/ 67 w 497"/>
                <a:gd name="T49" fmla="*/ 503 h 538"/>
                <a:gd name="T50" fmla="*/ 430 w 497"/>
                <a:gd name="T51" fmla="*/ 503 h 538"/>
                <a:gd name="T52" fmla="*/ 462 w 497"/>
                <a:gd name="T53" fmla="*/ 470 h 538"/>
                <a:gd name="T54" fmla="*/ 462 w 497"/>
                <a:gd name="T55" fmla="*/ 433 h 538"/>
                <a:gd name="T56" fmla="*/ 476 w 497"/>
                <a:gd name="T57" fmla="*/ 42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7" h="538">
                  <a:moveTo>
                    <a:pt x="476" y="422"/>
                  </a:moveTo>
                  <a:cubicBezTo>
                    <a:pt x="497" y="440"/>
                    <a:pt x="497" y="440"/>
                    <a:pt x="497" y="440"/>
                  </a:cubicBezTo>
                  <a:cubicBezTo>
                    <a:pt x="497" y="470"/>
                    <a:pt x="497" y="470"/>
                    <a:pt x="497" y="470"/>
                  </a:cubicBezTo>
                  <a:cubicBezTo>
                    <a:pt x="497" y="507"/>
                    <a:pt x="467" y="538"/>
                    <a:pt x="430" y="538"/>
                  </a:cubicBezTo>
                  <a:cubicBezTo>
                    <a:pt x="67" y="538"/>
                    <a:pt x="67" y="538"/>
                    <a:pt x="67" y="538"/>
                  </a:cubicBezTo>
                  <a:cubicBezTo>
                    <a:pt x="30" y="538"/>
                    <a:pt x="0" y="507"/>
                    <a:pt x="0" y="47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1"/>
                    <a:pt x="2" y="117"/>
                    <a:pt x="5" y="113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11" y="2"/>
                    <a:pt x="115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67" y="0"/>
                    <a:pt x="497" y="31"/>
                    <a:pt x="497" y="68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0" y="135"/>
                    <a:pt x="483" y="134"/>
                    <a:pt x="475" y="134"/>
                  </a:cubicBezTo>
                  <a:cubicBezTo>
                    <a:pt x="471" y="134"/>
                    <a:pt x="467" y="135"/>
                    <a:pt x="462" y="135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50"/>
                    <a:pt x="448" y="35"/>
                    <a:pt x="430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7" y="75"/>
                    <a:pt x="137" y="75"/>
                    <a:pt x="137" y="75"/>
                  </a:cubicBezTo>
                  <a:cubicBezTo>
                    <a:pt x="137" y="113"/>
                    <a:pt x="107" y="143"/>
                    <a:pt x="70" y="143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35" y="470"/>
                    <a:pt x="35" y="470"/>
                    <a:pt x="35" y="470"/>
                  </a:cubicBezTo>
                  <a:cubicBezTo>
                    <a:pt x="35" y="488"/>
                    <a:pt x="50" y="503"/>
                    <a:pt x="67" y="503"/>
                  </a:cubicBezTo>
                  <a:cubicBezTo>
                    <a:pt x="430" y="503"/>
                    <a:pt x="430" y="503"/>
                    <a:pt x="430" y="503"/>
                  </a:cubicBezTo>
                  <a:cubicBezTo>
                    <a:pt x="448" y="503"/>
                    <a:pt x="462" y="488"/>
                    <a:pt x="462" y="470"/>
                  </a:cubicBezTo>
                  <a:cubicBezTo>
                    <a:pt x="462" y="433"/>
                    <a:pt x="462" y="433"/>
                    <a:pt x="462" y="433"/>
                  </a:cubicBezTo>
                  <a:lnTo>
                    <a:pt x="476" y="4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8" name="Freeform 230">
              <a:extLst>
                <a:ext uri="{FF2B5EF4-FFF2-40B4-BE49-F238E27FC236}">
                  <a16:creationId xmlns="" xmlns:a16="http://schemas.microsoft.com/office/drawing/2014/main" id="{3FC6D4DA-427C-4388-99F4-1C21BCE7E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925" y="6446838"/>
              <a:ext cx="187325" cy="22225"/>
            </a:xfrm>
            <a:custGeom>
              <a:avLst/>
              <a:gdLst>
                <a:gd name="T0" fmla="*/ 229 w 243"/>
                <a:gd name="T1" fmla="*/ 0 h 28"/>
                <a:gd name="T2" fmla="*/ 14 w 243"/>
                <a:gd name="T3" fmla="*/ 0 h 28"/>
                <a:gd name="T4" fmla="*/ 0 w 243"/>
                <a:gd name="T5" fmla="*/ 14 h 28"/>
                <a:gd name="T6" fmla="*/ 14 w 243"/>
                <a:gd name="T7" fmla="*/ 28 h 28"/>
                <a:gd name="T8" fmla="*/ 229 w 243"/>
                <a:gd name="T9" fmla="*/ 28 h 28"/>
                <a:gd name="T10" fmla="*/ 243 w 243"/>
                <a:gd name="T11" fmla="*/ 14 h 28"/>
                <a:gd name="T12" fmla="*/ 229 w 243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8">
                  <a:moveTo>
                    <a:pt x="22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29" y="28"/>
                    <a:pt x="229" y="28"/>
                    <a:pt x="229" y="28"/>
                  </a:cubicBezTo>
                  <a:cubicBezTo>
                    <a:pt x="237" y="28"/>
                    <a:pt x="243" y="22"/>
                    <a:pt x="243" y="14"/>
                  </a:cubicBezTo>
                  <a:cubicBezTo>
                    <a:pt x="243" y="6"/>
                    <a:pt x="237" y="0"/>
                    <a:pt x="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9" name="Freeform 231">
              <a:extLst>
                <a:ext uri="{FF2B5EF4-FFF2-40B4-BE49-F238E27FC236}">
                  <a16:creationId xmlns="" xmlns:a16="http://schemas.microsoft.com/office/drawing/2014/main" id="{C17D0641-FE62-4B00-B783-B92E0A5D5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925" y="6497638"/>
              <a:ext cx="187325" cy="22225"/>
            </a:xfrm>
            <a:custGeom>
              <a:avLst/>
              <a:gdLst>
                <a:gd name="T0" fmla="*/ 14 w 243"/>
                <a:gd name="T1" fmla="*/ 29 h 29"/>
                <a:gd name="T2" fmla="*/ 229 w 243"/>
                <a:gd name="T3" fmla="*/ 29 h 29"/>
                <a:gd name="T4" fmla="*/ 243 w 243"/>
                <a:gd name="T5" fmla="*/ 15 h 29"/>
                <a:gd name="T6" fmla="*/ 229 w 243"/>
                <a:gd name="T7" fmla="*/ 0 h 29"/>
                <a:gd name="T8" fmla="*/ 14 w 243"/>
                <a:gd name="T9" fmla="*/ 0 h 29"/>
                <a:gd name="T10" fmla="*/ 0 w 243"/>
                <a:gd name="T11" fmla="*/ 15 h 29"/>
                <a:gd name="T12" fmla="*/ 14 w 243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9">
                  <a:moveTo>
                    <a:pt x="14" y="29"/>
                  </a:moveTo>
                  <a:cubicBezTo>
                    <a:pt x="229" y="29"/>
                    <a:pt x="229" y="29"/>
                    <a:pt x="229" y="29"/>
                  </a:cubicBezTo>
                  <a:cubicBezTo>
                    <a:pt x="237" y="29"/>
                    <a:pt x="243" y="22"/>
                    <a:pt x="243" y="15"/>
                  </a:cubicBezTo>
                  <a:cubicBezTo>
                    <a:pt x="243" y="7"/>
                    <a:pt x="237" y="0"/>
                    <a:pt x="2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2"/>
                    <a:pt x="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30" name="Freeform 232">
              <a:extLst>
                <a:ext uri="{FF2B5EF4-FFF2-40B4-BE49-F238E27FC236}">
                  <a16:creationId xmlns="" xmlns:a16="http://schemas.microsoft.com/office/drawing/2014/main" id="{BC9C7BF4-E368-4B09-BE37-A584F236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925" y="6550025"/>
              <a:ext cx="187325" cy="22225"/>
            </a:xfrm>
            <a:custGeom>
              <a:avLst/>
              <a:gdLst>
                <a:gd name="T0" fmla="*/ 14 w 243"/>
                <a:gd name="T1" fmla="*/ 28 h 28"/>
                <a:gd name="T2" fmla="*/ 229 w 243"/>
                <a:gd name="T3" fmla="*/ 28 h 28"/>
                <a:gd name="T4" fmla="*/ 243 w 243"/>
                <a:gd name="T5" fmla="*/ 14 h 28"/>
                <a:gd name="T6" fmla="*/ 229 w 243"/>
                <a:gd name="T7" fmla="*/ 0 h 28"/>
                <a:gd name="T8" fmla="*/ 14 w 243"/>
                <a:gd name="T9" fmla="*/ 0 h 28"/>
                <a:gd name="T10" fmla="*/ 0 w 243"/>
                <a:gd name="T11" fmla="*/ 14 h 28"/>
                <a:gd name="T12" fmla="*/ 14 w 243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8">
                  <a:moveTo>
                    <a:pt x="14" y="28"/>
                  </a:moveTo>
                  <a:cubicBezTo>
                    <a:pt x="229" y="28"/>
                    <a:pt x="229" y="28"/>
                    <a:pt x="229" y="28"/>
                  </a:cubicBezTo>
                  <a:cubicBezTo>
                    <a:pt x="237" y="28"/>
                    <a:pt x="243" y="22"/>
                    <a:pt x="243" y="14"/>
                  </a:cubicBezTo>
                  <a:cubicBezTo>
                    <a:pt x="243" y="6"/>
                    <a:pt x="237" y="0"/>
                    <a:pt x="2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31" name="Freeform 233">
              <a:extLst>
                <a:ext uri="{FF2B5EF4-FFF2-40B4-BE49-F238E27FC236}">
                  <a16:creationId xmlns="" xmlns:a16="http://schemas.microsoft.com/office/drawing/2014/main" id="{1328934A-075C-4B3D-AF08-B824CBD1C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925" y="6602413"/>
              <a:ext cx="225425" cy="22225"/>
            </a:xfrm>
            <a:custGeom>
              <a:avLst/>
              <a:gdLst>
                <a:gd name="T0" fmla="*/ 279 w 293"/>
                <a:gd name="T1" fmla="*/ 0 h 29"/>
                <a:gd name="T2" fmla="*/ 14 w 293"/>
                <a:gd name="T3" fmla="*/ 0 h 29"/>
                <a:gd name="T4" fmla="*/ 0 w 293"/>
                <a:gd name="T5" fmla="*/ 15 h 29"/>
                <a:gd name="T6" fmla="*/ 14 w 293"/>
                <a:gd name="T7" fmla="*/ 29 h 29"/>
                <a:gd name="T8" fmla="*/ 279 w 293"/>
                <a:gd name="T9" fmla="*/ 29 h 29"/>
                <a:gd name="T10" fmla="*/ 293 w 293"/>
                <a:gd name="T11" fmla="*/ 15 h 29"/>
                <a:gd name="T12" fmla="*/ 279 w 293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29">
                  <a:moveTo>
                    <a:pt x="27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2"/>
                    <a:pt x="6" y="29"/>
                    <a:pt x="14" y="29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87" y="29"/>
                    <a:pt x="293" y="22"/>
                    <a:pt x="293" y="15"/>
                  </a:cubicBezTo>
                  <a:cubicBezTo>
                    <a:pt x="293" y="7"/>
                    <a:pt x="287" y="0"/>
                    <a:pt x="2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32" name="Freeform 234">
              <a:extLst>
                <a:ext uri="{FF2B5EF4-FFF2-40B4-BE49-F238E27FC236}">
                  <a16:creationId xmlns="" xmlns:a16="http://schemas.microsoft.com/office/drawing/2014/main" id="{2D351406-9A9A-4DF2-98FD-DF8407322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925" y="6654800"/>
              <a:ext cx="225425" cy="20638"/>
            </a:xfrm>
            <a:custGeom>
              <a:avLst/>
              <a:gdLst>
                <a:gd name="T0" fmla="*/ 279 w 293"/>
                <a:gd name="T1" fmla="*/ 0 h 28"/>
                <a:gd name="T2" fmla="*/ 14 w 293"/>
                <a:gd name="T3" fmla="*/ 0 h 28"/>
                <a:gd name="T4" fmla="*/ 0 w 293"/>
                <a:gd name="T5" fmla="*/ 14 h 28"/>
                <a:gd name="T6" fmla="*/ 14 w 293"/>
                <a:gd name="T7" fmla="*/ 28 h 28"/>
                <a:gd name="T8" fmla="*/ 279 w 293"/>
                <a:gd name="T9" fmla="*/ 28 h 28"/>
                <a:gd name="T10" fmla="*/ 293 w 293"/>
                <a:gd name="T11" fmla="*/ 14 h 28"/>
                <a:gd name="T12" fmla="*/ 279 w 293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28">
                  <a:moveTo>
                    <a:pt x="27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87" y="28"/>
                    <a:pt x="293" y="22"/>
                    <a:pt x="293" y="14"/>
                  </a:cubicBezTo>
                  <a:cubicBezTo>
                    <a:pt x="293" y="6"/>
                    <a:pt x="287" y="0"/>
                    <a:pt x="2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33" name="Freeform 235">
              <a:extLst>
                <a:ext uri="{FF2B5EF4-FFF2-40B4-BE49-F238E27FC236}">
                  <a16:creationId xmlns="" xmlns:a16="http://schemas.microsoft.com/office/drawing/2014/main" id="{DE67E7AB-1A1F-40D8-B8BD-C7706D8A73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1300" y="6445250"/>
              <a:ext cx="161925" cy="227013"/>
            </a:xfrm>
            <a:custGeom>
              <a:avLst/>
              <a:gdLst>
                <a:gd name="T0" fmla="*/ 105 w 211"/>
                <a:gd name="T1" fmla="*/ 0 h 296"/>
                <a:gd name="T2" fmla="*/ 0 w 211"/>
                <a:gd name="T3" fmla="*/ 106 h 296"/>
                <a:gd name="T4" fmla="*/ 52 w 211"/>
                <a:gd name="T5" fmla="*/ 197 h 296"/>
                <a:gd name="T6" fmla="*/ 52 w 211"/>
                <a:gd name="T7" fmla="*/ 296 h 296"/>
                <a:gd name="T8" fmla="*/ 106 w 211"/>
                <a:gd name="T9" fmla="*/ 254 h 296"/>
                <a:gd name="T10" fmla="*/ 159 w 211"/>
                <a:gd name="T11" fmla="*/ 296 h 296"/>
                <a:gd name="T12" fmla="*/ 159 w 211"/>
                <a:gd name="T13" fmla="*/ 197 h 296"/>
                <a:gd name="T14" fmla="*/ 211 w 211"/>
                <a:gd name="T15" fmla="*/ 106 h 296"/>
                <a:gd name="T16" fmla="*/ 105 w 211"/>
                <a:gd name="T17" fmla="*/ 0 h 296"/>
                <a:gd name="T18" fmla="*/ 105 w 211"/>
                <a:gd name="T19" fmla="*/ 196 h 296"/>
                <a:gd name="T20" fmla="*/ 15 w 211"/>
                <a:gd name="T21" fmla="*/ 106 h 296"/>
                <a:gd name="T22" fmla="*/ 105 w 211"/>
                <a:gd name="T23" fmla="*/ 16 h 296"/>
                <a:gd name="T24" fmla="*/ 195 w 211"/>
                <a:gd name="T25" fmla="*/ 106 h 296"/>
                <a:gd name="T26" fmla="*/ 105 w 211"/>
                <a:gd name="T27" fmla="*/ 1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1" h="296">
                  <a:moveTo>
                    <a:pt x="105" y="0"/>
                  </a:moveTo>
                  <a:cubicBezTo>
                    <a:pt x="47" y="0"/>
                    <a:pt x="0" y="48"/>
                    <a:pt x="0" y="106"/>
                  </a:cubicBezTo>
                  <a:cubicBezTo>
                    <a:pt x="0" y="145"/>
                    <a:pt x="21" y="179"/>
                    <a:pt x="52" y="197"/>
                  </a:cubicBezTo>
                  <a:cubicBezTo>
                    <a:pt x="52" y="296"/>
                    <a:pt x="52" y="296"/>
                    <a:pt x="52" y="296"/>
                  </a:cubicBezTo>
                  <a:cubicBezTo>
                    <a:pt x="106" y="254"/>
                    <a:pt x="106" y="254"/>
                    <a:pt x="106" y="254"/>
                  </a:cubicBezTo>
                  <a:cubicBezTo>
                    <a:pt x="159" y="296"/>
                    <a:pt x="159" y="296"/>
                    <a:pt x="159" y="296"/>
                  </a:cubicBezTo>
                  <a:cubicBezTo>
                    <a:pt x="159" y="197"/>
                    <a:pt x="159" y="197"/>
                    <a:pt x="159" y="197"/>
                  </a:cubicBezTo>
                  <a:cubicBezTo>
                    <a:pt x="190" y="179"/>
                    <a:pt x="211" y="145"/>
                    <a:pt x="211" y="106"/>
                  </a:cubicBezTo>
                  <a:cubicBezTo>
                    <a:pt x="211" y="48"/>
                    <a:pt x="164" y="0"/>
                    <a:pt x="105" y="0"/>
                  </a:cubicBezTo>
                  <a:close/>
                  <a:moveTo>
                    <a:pt x="105" y="196"/>
                  </a:moveTo>
                  <a:cubicBezTo>
                    <a:pt x="56" y="196"/>
                    <a:pt x="16" y="156"/>
                    <a:pt x="15" y="106"/>
                  </a:cubicBezTo>
                  <a:cubicBezTo>
                    <a:pt x="16" y="56"/>
                    <a:pt x="56" y="16"/>
                    <a:pt x="105" y="16"/>
                  </a:cubicBezTo>
                  <a:cubicBezTo>
                    <a:pt x="155" y="16"/>
                    <a:pt x="195" y="56"/>
                    <a:pt x="195" y="106"/>
                  </a:cubicBezTo>
                  <a:cubicBezTo>
                    <a:pt x="195" y="156"/>
                    <a:pt x="155" y="196"/>
                    <a:pt x="105" y="1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sp>
        <p:nvSpPr>
          <p:cNvPr id="134" name="Freeform 66">
            <a:extLst>
              <a:ext uri="{FF2B5EF4-FFF2-40B4-BE49-F238E27FC236}">
                <a16:creationId xmlns="" xmlns:a16="http://schemas.microsoft.com/office/drawing/2014/main" id="{88F3C4F7-51AC-476F-93DD-BE21678BC6B0}"/>
              </a:ext>
            </a:extLst>
          </p:cNvPr>
          <p:cNvSpPr>
            <a:spLocks noEditPoints="1"/>
          </p:cNvSpPr>
          <p:nvPr/>
        </p:nvSpPr>
        <p:spPr bwMode="auto">
          <a:xfrm>
            <a:off x="592856" y="3650099"/>
            <a:ext cx="466982" cy="464588"/>
          </a:xfrm>
          <a:custGeom>
            <a:avLst/>
            <a:gdLst>
              <a:gd name="T0" fmla="*/ 0 w 209"/>
              <a:gd name="T1" fmla="*/ 153536 h 209"/>
              <a:gd name="T2" fmla="*/ 23621 w 209"/>
              <a:gd name="T3" fmla="*/ 72339 h 209"/>
              <a:gd name="T4" fmla="*/ 72339 w 209"/>
              <a:gd name="T5" fmla="*/ 23621 h 209"/>
              <a:gd name="T6" fmla="*/ 153536 w 209"/>
              <a:gd name="T7" fmla="*/ 0 h 209"/>
              <a:gd name="T8" fmla="*/ 234733 w 209"/>
              <a:gd name="T9" fmla="*/ 23621 h 209"/>
              <a:gd name="T10" fmla="*/ 284927 w 209"/>
              <a:gd name="T11" fmla="*/ 73815 h 209"/>
              <a:gd name="T12" fmla="*/ 308548 w 209"/>
              <a:gd name="T13" fmla="*/ 153536 h 209"/>
              <a:gd name="T14" fmla="*/ 284927 w 209"/>
              <a:gd name="T15" fmla="*/ 234733 h 209"/>
              <a:gd name="T16" fmla="*/ 234733 w 209"/>
              <a:gd name="T17" fmla="*/ 284927 h 209"/>
              <a:gd name="T18" fmla="*/ 153536 w 209"/>
              <a:gd name="T19" fmla="*/ 308548 h 209"/>
              <a:gd name="T20" fmla="*/ 72339 w 209"/>
              <a:gd name="T21" fmla="*/ 284927 h 209"/>
              <a:gd name="T22" fmla="*/ 23621 w 209"/>
              <a:gd name="T23" fmla="*/ 234733 h 209"/>
              <a:gd name="T24" fmla="*/ 41337 w 209"/>
              <a:gd name="T25" fmla="*/ 106294 h 209"/>
              <a:gd name="T26" fmla="*/ 41337 w 209"/>
              <a:gd name="T27" fmla="*/ 202254 h 209"/>
              <a:gd name="T28" fmla="*/ 153536 w 209"/>
              <a:gd name="T29" fmla="*/ 276069 h 209"/>
              <a:gd name="T30" fmla="*/ 267211 w 209"/>
              <a:gd name="T31" fmla="*/ 202254 h 209"/>
              <a:gd name="T32" fmla="*/ 267211 w 209"/>
              <a:gd name="T33" fmla="*/ 106294 h 209"/>
              <a:gd name="T34" fmla="*/ 153536 w 209"/>
              <a:gd name="T35" fmla="*/ 31002 h 209"/>
              <a:gd name="T36" fmla="*/ 41337 w 209"/>
              <a:gd name="T37" fmla="*/ 106294 h 209"/>
              <a:gd name="T38" fmla="*/ 47242 w 209"/>
              <a:gd name="T39" fmla="*/ 150583 h 209"/>
              <a:gd name="T40" fmla="*/ 76768 w 209"/>
              <a:gd name="T41" fmla="*/ 157965 h 209"/>
              <a:gd name="T42" fmla="*/ 132868 w 209"/>
              <a:gd name="T43" fmla="*/ 159441 h 209"/>
              <a:gd name="T44" fmla="*/ 214064 w 209"/>
              <a:gd name="T45" fmla="*/ 81197 h 209"/>
              <a:gd name="T46" fmla="*/ 215541 w 209"/>
              <a:gd name="T47" fmla="*/ 171252 h 209"/>
              <a:gd name="T48" fmla="*/ 132868 w 209"/>
              <a:gd name="T49" fmla="*/ 159441 h 209"/>
              <a:gd name="T50" fmla="*/ 150583 w 209"/>
              <a:gd name="T51" fmla="*/ 45765 h 209"/>
              <a:gd name="T52" fmla="*/ 157965 w 209"/>
              <a:gd name="T53" fmla="*/ 76768 h 209"/>
              <a:gd name="T54" fmla="*/ 150583 w 209"/>
              <a:gd name="T55" fmla="*/ 230304 h 209"/>
              <a:gd name="T56" fmla="*/ 157965 w 209"/>
              <a:gd name="T57" fmla="*/ 261306 h 209"/>
              <a:gd name="T58" fmla="*/ 150583 w 209"/>
              <a:gd name="T59" fmla="*/ 230304 h 209"/>
              <a:gd name="T60" fmla="*/ 239162 w 209"/>
              <a:gd name="T61" fmla="*/ 150583 h 209"/>
              <a:gd name="T62" fmla="*/ 268688 w 209"/>
              <a:gd name="T63" fmla="*/ 157965 h 20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09" h="209">
                <a:moveTo>
                  <a:pt x="6" y="137"/>
                </a:moveTo>
                <a:cubicBezTo>
                  <a:pt x="2" y="127"/>
                  <a:pt x="0" y="116"/>
                  <a:pt x="0" y="104"/>
                </a:cubicBezTo>
                <a:cubicBezTo>
                  <a:pt x="0" y="93"/>
                  <a:pt x="2" y="82"/>
                  <a:pt x="6" y="72"/>
                </a:cubicBezTo>
                <a:cubicBezTo>
                  <a:pt x="8" y="64"/>
                  <a:pt x="12" y="56"/>
                  <a:pt x="16" y="49"/>
                </a:cubicBezTo>
                <a:cubicBezTo>
                  <a:pt x="20" y="43"/>
                  <a:pt x="25" y="36"/>
                  <a:pt x="31" y="31"/>
                </a:cubicBezTo>
                <a:cubicBezTo>
                  <a:pt x="36" y="25"/>
                  <a:pt x="42" y="20"/>
                  <a:pt x="49" y="16"/>
                </a:cubicBezTo>
                <a:cubicBezTo>
                  <a:pt x="56" y="12"/>
                  <a:pt x="64" y="8"/>
                  <a:pt x="71" y="6"/>
                </a:cubicBezTo>
                <a:cubicBezTo>
                  <a:pt x="82" y="2"/>
                  <a:pt x="93" y="0"/>
                  <a:pt x="104" y="0"/>
                </a:cubicBezTo>
                <a:cubicBezTo>
                  <a:pt x="116" y="0"/>
                  <a:pt x="127" y="2"/>
                  <a:pt x="137" y="6"/>
                </a:cubicBezTo>
                <a:cubicBezTo>
                  <a:pt x="145" y="8"/>
                  <a:pt x="152" y="12"/>
                  <a:pt x="159" y="16"/>
                </a:cubicBezTo>
                <a:cubicBezTo>
                  <a:pt x="166" y="20"/>
                  <a:pt x="172" y="25"/>
                  <a:pt x="178" y="31"/>
                </a:cubicBezTo>
                <a:cubicBezTo>
                  <a:pt x="184" y="36"/>
                  <a:pt x="189" y="43"/>
                  <a:pt x="193" y="50"/>
                </a:cubicBezTo>
                <a:cubicBezTo>
                  <a:pt x="197" y="56"/>
                  <a:pt x="201" y="64"/>
                  <a:pt x="203" y="72"/>
                </a:cubicBezTo>
                <a:cubicBezTo>
                  <a:pt x="207" y="82"/>
                  <a:pt x="208" y="93"/>
                  <a:pt x="209" y="104"/>
                </a:cubicBezTo>
                <a:cubicBezTo>
                  <a:pt x="209" y="116"/>
                  <a:pt x="207" y="127"/>
                  <a:pt x="203" y="137"/>
                </a:cubicBezTo>
                <a:cubicBezTo>
                  <a:pt x="201" y="145"/>
                  <a:pt x="197" y="153"/>
                  <a:pt x="193" y="159"/>
                </a:cubicBezTo>
                <a:cubicBezTo>
                  <a:pt x="189" y="166"/>
                  <a:pt x="184" y="172"/>
                  <a:pt x="178" y="178"/>
                </a:cubicBezTo>
                <a:cubicBezTo>
                  <a:pt x="173" y="184"/>
                  <a:pt x="166" y="189"/>
                  <a:pt x="159" y="193"/>
                </a:cubicBezTo>
                <a:cubicBezTo>
                  <a:pt x="152" y="197"/>
                  <a:pt x="145" y="201"/>
                  <a:pt x="137" y="203"/>
                </a:cubicBezTo>
                <a:cubicBezTo>
                  <a:pt x="127" y="207"/>
                  <a:pt x="116" y="209"/>
                  <a:pt x="104" y="209"/>
                </a:cubicBezTo>
                <a:cubicBezTo>
                  <a:pt x="93" y="209"/>
                  <a:pt x="82" y="207"/>
                  <a:pt x="71" y="203"/>
                </a:cubicBezTo>
                <a:cubicBezTo>
                  <a:pt x="64" y="201"/>
                  <a:pt x="56" y="197"/>
                  <a:pt x="49" y="193"/>
                </a:cubicBezTo>
                <a:cubicBezTo>
                  <a:pt x="43" y="189"/>
                  <a:pt x="36" y="184"/>
                  <a:pt x="31" y="178"/>
                </a:cubicBezTo>
                <a:cubicBezTo>
                  <a:pt x="25" y="172"/>
                  <a:pt x="20" y="166"/>
                  <a:pt x="16" y="159"/>
                </a:cubicBezTo>
                <a:cubicBezTo>
                  <a:pt x="12" y="152"/>
                  <a:pt x="8" y="145"/>
                  <a:pt x="6" y="137"/>
                </a:cubicBezTo>
                <a:close/>
                <a:moveTo>
                  <a:pt x="28" y="72"/>
                </a:moveTo>
                <a:cubicBezTo>
                  <a:pt x="23" y="82"/>
                  <a:pt x="21" y="93"/>
                  <a:pt x="21" y="104"/>
                </a:cubicBezTo>
                <a:cubicBezTo>
                  <a:pt x="21" y="116"/>
                  <a:pt x="23" y="126"/>
                  <a:pt x="28" y="137"/>
                </a:cubicBezTo>
                <a:cubicBezTo>
                  <a:pt x="37" y="157"/>
                  <a:pt x="51" y="172"/>
                  <a:pt x="72" y="181"/>
                </a:cubicBezTo>
                <a:cubicBezTo>
                  <a:pt x="82" y="185"/>
                  <a:pt x="93" y="187"/>
                  <a:pt x="104" y="187"/>
                </a:cubicBezTo>
                <a:cubicBezTo>
                  <a:pt x="116" y="187"/>
                  <a:pt x="126" y="185"/>
                  <a:pt x="137" y="181"/>
                </a:cubicBezTo>
                <a:cubicBezTo>
                  <a:pt x="157" y="172"/>
                  <a:pt x="172" y="157"/>
                  <a:pt x="181" y="137"/>
                </a:cubicBezTo>
                <a:cubicBezTo>
                  <a:pt x="185" y="126"/>
                  <a:pt x="187" y="116"/>
                  <a:pt x="187" y="104"/>
                </a:cubicBezTo>
                <a:cubicBezTo>
                  <a:pt x="187" y="93"/>
                  <a:pt x="185" y="82"/>
                  <a:pt x="181" y="72"/>
                </a:cubicBezTo>
                <a:cubicBezTo>
                  <a:pt x="172" y="51"/>
                  <a:pt x="157" y="37"/>
                  <a:pt x="137" y="28"/>
                </a:cubicBezTo>
                <a:cubicBezTo>
                  <a:pt x="126" y="23"/>
                  <a:pt x="116" y="21"/>
                  <a:pt x="104" y="21"/>
                </a:cubicBezTo>
                <a:cubicBezTo>
                  <a:pt x="93" y="21"/>
                  <a:pt x="82" y="23"/>
                  <a:pt x="72" y="28"/>
                </a:cubicBezTo>
                <a:cubicBezTo>
                  <a:pt x="51" y="37"/>
                  <a:pt x="37" y="51"/>
                  <a:pt x="28" y="72"/>
                </a:cubicBezTo>
                <a:close/>
                <a:moveTo>
                  <a:pt x="32" y="107"/>
                </a:moveTo>
                <a:cubicBezTo>
                  <a:pt x="32" y="102"/>
                  <a:pt x="32" y="102"/>
                  <a:pt x="3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7"/>
                  <a:pt x="52" y="107"/>
                  <a:pt x="52" y="107"/>
                </a:cubicBezTo>
                <a:lnTo>
                  <a:pt x="32" y="107"/>
                </a:lnTo>
                <a:close/>
                <a:moveTo>
                  <a:pt x="90" y="108"/>
                </a:moveTo>
                <a:cubicBezTo>
                  <a:pt x="127" y="45"/>
                  <a:pt x="127" y="45"/>
                  <a:pt x="127" y="45"/>
                </a:cubicBezTo>
                <a:cubicBezTo>
                  <a:pt x="145" y="55"/>
                  <a:pt x="145" y="55"/>
                  <a:pt x="145" y="55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46" y="116"/>
                  <a:pt x="146" y="116"/>
                  <a:pt x="146" y="116"/>
                </a:cubicBezTo>
                <a:cubicBezTo>
                  <a:pt x="135" y="134"/>
                  <a:pt x="135" y="134"/>
                  <a:pt x="135" y="134"/>
                </a:cubicBezTo>
                <a:lnTo>
                  <a:pt x="90" y="108"/>
                </a:lnTo>
                <a:close/>
                <a:moveTo>
                  <a:pt x="102" y="52"/>
                </a:moveTo>
                <a:cubicBezTo>
                  <a:pt x="102" y="31"/>
                  <a:pt x="102" y="31"/>
                  <a:pt x="102" y="31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107" y="52"/>
                  <a:pt x="107" y="52"/>
                  <a:pt x="107" y="52"/>
                </a:cubicBezTo>
                <a:lnTo>
                  <a:pt x="102" y="52"/>
                </a:lnTo>
                <a:close/>
                <a:moveTo>
                  <a:pt x="102" y="156"/>
                </a:moveTo>
                <a:cubicBezTo>
                  <a:pt x="107" y="156"/>
                  <a:pt x="107" y="156"/>
                  <a:pt x="107" y="156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2" y="177"/>
                  <a:pt x="102" y="177"/>
                  <a:pt x="102" y="177"/>
                </a:cubicBezTo>
                <a:lnTo>
                  <a:pt x="102" y="156"/>
                </a:lnTo>
                <a:close/>
                <a:moveTo>
                  <a:pt x="162" y="107"/>
                </a:moveTo>
                <a:cubicBezTo>
                  <a:pt x="162" y="102"/>
                  <a:pt x="162" y="102"/>
                  <a:pt x="162" y="102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107"/>
                  <a:pt x="182" y="107"/>
                  <a:pt x="182" y="107"/>
                </a:cubicBezTo>
                <a:lnTo>
                  <a:pt x="162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4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DC8BF6B-D62B-4D05-B44B-81C0FF3E5C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47818"/>
            <a:ext cx="3924944" cy="389568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C3A6BD3-AB9C-4B98-AD47-B06ADA212B56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6" name="Параллелограмм 15">
            <a:extLst>
              <a:ext uri="{FF2B5EF4-FFF2-40B4-BE49-F238E27FC236}">
                <a16:creationId xmlns="" xmlns:a16="http://schemas.microsoft.com/office/drawing/2014/main" id="{745D14E8-1225-4FEA-8D2B-D20ACD6B5DFB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="" xmlns:a16="http://schemas.microsoft.com/office/drawing/2014/main" id="{16A23ADF-0097-4B95-8CA8-EDF18F6839D5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Льготное кредитование для субъектов МСП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Постановление Правительства РФ от 30.12.2018г. №1764</a:t>
            </a:r>
            <a:endParaRPr lang="en-US" sz="1000" dirty="0">
              <a:solidFill>
                <a:schemeClr val="bg1"/>
              </a:solidFill>
              <a:latin typeface="Golos Text" panose="020B0503020202020204" pitchFamily="34" charset="0"/>
              <a:ea typeface="Verdana" panose="020B0604030504040204" pitchFamily="34" charset="0"/>
              <a:cs typeface="Golos Text" panose="020B0503020202020204" pitchFamily="34" charset="0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="" xmlns:a16="http://schemas.microsoft.com/office/drawing/2014/main" id="{BEF09B47-6D06-4C31-B1F2-EAF6D09BE762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35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="" xmlns:a16="http://schemas.microsoft.com/office/drawing/2014/main" id="{AED7898B-7EE6-429B-96F4-795CB4E8F346}"/>
              </a:ext>
            </a:extLst>
          </p:cNvPr>
          <p:cNvSpPr txBox="1"/>
          <p:nvPr/>
        </p:nvSpPr>
        <p:spPr>
          <a:xfrm>
            <a:off x="397609" y="1109687"/>
            <a:ext cx="4820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малым и средним предприятиям Московской области льготного кредитования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1939604-7171-4E06-9B2A-143F59EE8A37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A81DFB39-0E91-4E27-A52C-4B51ABF19B36}"/>
              </a:ext>
            </a:extLst>
          </p:cNvPr>
          <p:cNvSpPr/>
          <p:nvPr/>
        </p:nvSpPr>
        <p:spPr>
          <a:xfrm>
            <a:off x="392648" y="1779662"/>
            <a:ext cx="8118766" cy="1123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Обеспечение: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Ставка не выше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8,5% годовых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Залог недвижимости, приобретаемой техники</a:t>
            </a:r>
            <a:r>
              <a:rPr lang="en-US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/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оборудования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Поручительство собственников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Иное имущество заёмщика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Гарантийные инструменты господдержки МСП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D2C4F0CB-FBB9-436B-AE0F-5FAFC2776068}"/>
              </a:ext>
            </a:extLst>
          </p:cNvPr>
          <p:cNvSpPr/>
          <p:nvPr/>
        </p:nvSpPr>
        <p:spPr>
          <a:xfrm>
            <a:off x="5631775" y="1779662"/>
            <a:ext cx="3260705" cy="3308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Деятельность в одной или нескольких приоритетных отраслях экономики: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Сельское хозяйство</a:t>
            </a: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Обрабатывающее производство</a:t>
            </a: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Строительство</a:t>
            </a: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Деятельность в сфере туризма</a:t>
            </a: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Деятельность в области информации и связи </a:t>
            </a: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Производство и распределение электроэнергии, газа и воды</a:t>
            </a:r>
          </a:p>
          <a:p>
            <a:pPr marL="171450" indent="-171450">
              <a:buFontTx/>
              <a:buChar char="-"/>
            </a:pP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Здравоохранение</a:t>
            </a: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Образование</a:t>
            </a: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Водоснабжение</a:t>
            </a: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Деятельность гостиниц</a:t>
            </a: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Деятельность в области культуры</a:t>
            </a: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Наука и техника</a:t>
            </a: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Транспортировка и хранение</a:t>
            </a: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Торговля (только при реализации инвестиционных проектов)</a:t>
            </a:r>
          </a:p>
          <a:p>
            <a:pPr marL="171450" indent="-171450">
              <a:buFontTx/>
              <a:buChar char="-"/>
            </a:pPr>
            <a:endParaRPr lang="ru-RU" sz="1000" b="0" dirty="0">
              <a:solidFill>
                <a:schemeClr val="bg2"/>
              </a:solidFill>
              <a:effectLst/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5" name="Rounded Rectangle 14">
            <a:extLst>
              <a:ext uri="{FF2B5EF4-FFF2-40B4-BE49-F238E27FC236}">
                <a16:creationId xmlns="" xmlns:a16="http://schemas.microsoft.com/office/drawing/2014/main" id="{1AFBB04F-5FEC-4F11-8A47-8DA1CED5A791}"/>
              </a:ext>
            </a:extLst>
          </p:cNvPr>
          <p:cNvSpPr/>
          <p:nvPr/>
        </p:nvSpPr>
        <p:spPr>
          <a:xfrm>
            <a:off x="479360" y="3203690"/>
            <a:ext cx="2115880" cy="1600200"/>
          </a:xfrm>
          <a:prstGeom prst="roundRect">
            <a:avLst>
              <a:gd name="adj" fmla="val 2714"/>
            </a:avLst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19">
            <a:extLst>
              <a:ext uri="{FF2B5EF4-FFF2-40B4-BE49-F238E27FC236}">
                <a16:creationId xmlns="" xmlns:a16="http://schemas.microsoft.com/office/drawing/2014/main" id="{B2DA0FE7-34F5-4AD4-9FE5-38F5F8792C51}"/>
              </a:ext>
            </a:extLst>
          </p:cNvPr>
          <p:cNvSpPr/>
          <p:nvPr/>
        </p:nvSpPr>
        <p:spPr>
          <a:xfrm>
            <a:off x="3104192" y="3203690"/>
            <a:ext cx="2115880" cy="1600200"/>
          </a:xfrm>
          <a:prstGeom prst="roundRect">
            <a:avLst>
              <a:gd name="adj" fmla="val 2714"/>
            </a:avLst>
          </a:prstGeom>
          <a:solidFill>
            <a:srgbClr val="00467A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355A815-90E4-4644-BE9E-35000103C5CA}"/>
              </a:ext>
            </a:extLst>
          </p:cNvPr>
          <p:cNvSpPr txBox="1"/>
          <p:nvPr/>
        </p:nvSpPr>
        <p:spPr>
          <a:xfrm>
            <a:off x="726184" y="3433961"/>
            <a:ext cx="162223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Сумма кредита: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от </a:t>
            </a:r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500 тыс. </a:t>
            </a:r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рублей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500 млн </a:t>
            </a:r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рублей</a:t>
            </a:r>
          </a:p>
          <a:p>
            <a:pPr algn="ctr">
              <a:spcBef>
                <a:spcPts val="600"/>
              </a:spcBef>
            </a:pPr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Срок кредита: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3-х лет</a:t>
            </a:r>
            <a:endParaRPr lang="ru-RU" sz="1800" b="1" dirty="0">
              <a:solidFill>
                <a:schemeClr val="bg1"/>
              </a:solidFill>
              <a:latin typeface="Golos Text" panose="020B0503020202020204" pitchFamily="34" charset="0"/>
              <a:ea typeface="Tahoma" panose="020B0604030504040204" pitchFamily="34" charset="0"/>
              <a:cs typeface="Golos Text" panose="020B0503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154983A-91ED-4DD8-B995-B942E9876740}"/>
              </a:ext>
            </a:extLst>
          </p:cNvPr>
          <p:cNvSpPr txBox="1"/>
          <p:nvPr/>
        </p:nvSpPr>
        <p:spPr>
          <a:xfrm>
            <a:off x="3335623" y="3434284"/>
            <a:ext cx="1653017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Сумма кредита: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От </a:t>
            </a:r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500 тыс. </a:t>
            </a:r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рублей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2 млрд </a:t>
            </a:r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рублей</a:t>
            </a:r>
          </a:p>
          <a:p>
            <a:pPr algn="ctr">
              <a:spcBef>
                <a:spcPts val="600"/>
              </a:spcBef>
            </a:pPr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Срок кредита: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10 лет</a:t>
            </a:r>
          </a:p>
          <a:p>
            <a:pPr algn="ctr"/>
            <a:endParaRPr lang="ru-RU" sz="1800" dirty="0">
              <a:solidFill>
                <a:schemeClr val="bg1"/>
              </a:solidFill>
              <a:latin typeface="Golos Text" panose="020B0503020202020204" pitchFamily="34" charset="0"/>
              <a:ea typeface="Tahoma" panose="020B060403050404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2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31FEAE67-52F7-4985-87D2-2A268BDF6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47818"/>
            <a:ext cx="3924944" cy="3895682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6AA956E3-DAE0-429C-9958-6491555AF0D0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2" name="Параллелограмм 31">
            <a:extLst>
              <a:ext uri="{FF2B5EF4-FFF2-40B4-BE49-F238E27FC236}">
                <a16:creationId xmlns="" xmlns:a16="http://schemas.microsoft.com/office/drawing/2014/main" id="{EE086A2B-4F38-4F59-A34F-141B2A7C8C35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3" name="TextBox 1">
            <a:extLst>
              <a:ext uri="{FF2B5EF4-FFF2-40B4-BE49-F238E27FC236}">
                <a16:creationId xmlns="" xmlns:a16="http://schemas.microsoft.com/office/drawing/2014/main" id="{42EF9212-7463-4462-B128-C97006381859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Центры «Мой бизнес» в Московской области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Центр поддержки предпринимательства</a:t>
            </a:r>
            <a:endParaRPr lang="en-US" sz="1000" dirty="0">
              <a:solidFill>
                <a:schemeClr val="bg1"/>
              </a:solidFill>
              <a:latin typeface="Golos Text" panose="020B0503020202020204" pitchFamily="34" charset="0"/>
              <a:ea typeface="Verdana" panose="020B0604030504040204" pitchFamily="34" charset="0"/>
              <a:cs typeface="Golos Text" panose="020B0503020202020204" pitchFamily="34" charset="0"/>
            </a:endParaRPr>
          </a:p>
        </p:txBody>
      </p:sp>
      <p:sp>
        <p:nvSpPr>
          <p:cNvPr id="34" name="TextBox 3">
            <a:extLst>
              <a:ext uri="{FF2B5EF4-FFF2-40B4-BE49-F238E27FC236}">
                <a16:creationId xmlns="" xmlns:a16="http://schemas.microsoft.com/office/drawing/2014/main" id="{539AF36A-7E84-4CE6-9A51-CF9F8A33EBA6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36</a:t>
            </a:r>
          </a:p>
        </p:txBody>
      </p:sp>
      <p:sp>
        <p:nvSpPr>
          <p:cNvPr id="35" name="TextBox 27">
            <a:extLst>
              <a:ext uri="{FF2B5EF4-FFF2-40B4-BE49-F238E27FC236}">
                <a16:creationId xmlns="" xmlns:a16="http://schemas.microsoft.com/office/drawing/2014/main" id="{DF6AFBC3-046D-4EEA-A5DA-6C9C0EBFC34A}"/>
              </a:ext>
            </a:extLst>
          </p:cNvPr>
          <p:cNvSpPr txBox="1"/>
          <p:nvPr/>
        </p:nvSpPr>
        <p:spPr>
          <a:xfrm>
            <a:off x="397609" y="1109687"/>
            <a:ext cx="4820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Преимущества центра поддержки предпринимателей в Московской области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581BFCF8-0C1B-47C6-BC83-A9DD14C638B3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3"/>
          <p:cNvSpPr>
            <a:spLocks noChangeArrowheads="1"/>
          </p:cNvSpPr>
          <p:nvPr/>
        </p:nvSpPr>
        <p:spPr bwMode="auto">
          <a:xfrm>
            <a:off x="185272" y="3801713"/>
            <a:ext cx="712303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Центры «Мой бизнес» расположены во всех городских округах Подмосковья</a:t>
            </a:r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/>
            </a:r>
            <a:b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/>
            </a:r>
            <a:b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Единый номер </a:t>
            </a:r>
            <a:r>
              <a:rPr lang="ru-RU" sz="1000" b="1" dirty="0" err="1">
                <a:solidFill>
                  <a:srgbClr val="002060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колл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-центра:</a:t>
            </a:r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0150</a:t>
            </a:r>
          </a:p>
          <a:p>
            <a:pPr fontAlgn="base">
              <a:spcBef>
                <a:spcPct val="0"/>
              </a:spcBef>
            </a:pP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Центр «Мой бизнес»: </a:t>
            </a:r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8 (495) 109-07-07</a:t>
            </a:r>
          </a:p>
          <a:p>
            <a:pPr fontAlgn="base">
              <a:spcBef>
                <a:spcPct val="0"/>
              </a:spcBef>
            </a:pPr>
            <a:endParaRPr lang="ru-RU" sz="1200" b="1" dirty="0">
              <a:solidFill>
                <a:srgbClr val="C0000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F5EAD02F-78EB-4647-9E3A-AEAA921D59C6}"/>
              </a:ext>
            </a:extLst>
          </p:cNvPr>
          <p:cNvSpPr/>
          <p:nvPr/>
        </p:nvSpPr>
        <p:spPr>
          <a:xfrm>
            <a:off x="392648" y="1779662"/>
            <a:ext cx="4023863" cy="1738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Все услуги Центра оказываются бесплатно</a:t>
            </a:r>
          </a:p>
          <a:p>
            <a:pPr marL="171450" indent="-171450">
              <a:spcBef>
                <a:spcPts val="600"/>
              </a:spcBef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Получить услуги Центра может любой субъект малого и среднего предпринимательства в любой сфере бизнеса (производство, торговля, услуги), а также </a:t>
            </a:r>
            <a:r>
              <a:rPr lang="ru-RU" sz="1000" dirty="0" err="1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самозанятые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граждане и физические лица планирующие ведение собственного дела</a:t>
            </a:r>
          </a:p>
          <a:p>
            <a:pPr marL="171450" indent="-171450">
              <a:spcBef>
                <a:spcPts val="600"/>
              </a:spcBef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Помощь в оформлении услуг для предпринимателей можно получить в любом Центре «Мой бизнес»</a:t>
            </a:r>
          </a:p>
          <a:p>
            <a:pPr>
              <a:spcBef>
                <a:spcPts val="600"/>
              </a:spcBef>
            </a:pP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44131774-2A60-4812-89D9-E1A1789A85AE}"/>
              </a:ext>
            </a:extLst>
          </p:cNvPr>
          <p:cNvSpPr/>
          <p:nvPr/>
        </p:nvSpPr>
        <p:spPr>
          <a:xfrm>
            <a:off x="4560527" y="1779662"/>
            <a:ext cx="4187937" cy="1892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Поддержка Центра:</a:t>
            </a:r>
          </a:p>
          <a:p>
            <a:pPr marL="171450" indent="-171450">
              <a:spcBef>
                <a:spcPts val="600"/>
              </a:spcBef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Консультирование (по вопросам начала собственного дела, финансового планирования, маркетинга, применения трудового законодательства, лицензирования и патентования, правовым вопросам и др.)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Обучение (семинары, конференции, форумы, тренинги)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рабочих мест в </a:t>
            </a:r>
            <a:r>
              <a:rPr lang="ru-RU" sz="1000" dirty="0" err="1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коворкинг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-центрах на льготных условиях 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Участие в выставочно-ярмарочных мероприятиях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Содействие в популяризации продукции субъектов МСП и </a:t>
            </a:r>
            <a:r>
              <a:rPr lang="ru-RU" sz="1000" dirty="0" err="1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самозанятых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граждан </a:t>
            </a:r>
          </a:p>
        </p:txBody>
      </p:sp>
    </p:spTree>
    <p:extLst>
      <p:ext uri="{BB962C8B-B14F-4D97-AF65-F5344CB8AC3E}">
        <p14:creationId xmlns:p14="http://schemas.microsoft.com/office/powerpoint/2010/main" val="560739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C893156-AB8E-49D9-B509-47FF2F47BA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47818"/>
            <a:ext cx="3924944" cy="3895682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7E46D7E3-9D79-4A06-90B7-21E8F7B6DFF1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2" name="Параллелограмм 31">
            <a:extLst>
              <a:ext uri="{FF2B5EF4-FFF2-40B4-BE49-F238E27FC236}">
                <a16:creationId xmlns="" xmlns:a16="http://schemas.microsoft.com/office/drawing/2014/main" id="{07B02621-B833-4046-84B1-F8CA6CD123DC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3" name="TextBox 1">
            <a:extLst>
              <a:ext uri="{FF2B5EF4-FFF2-40B4-BE49-F238E27FC236}">
                <a16:creationId xmlns="" xmlns:a16="http://schemas.microsoft.com/office/drawing/2014/main" id="{BD32760A-76D1-43E1-A2E9-4326B2B6823B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Центры «Мой бизнес» в Московской области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Региональный центр инжиниринга</a:t>
            </a:r>
            <a:endParaRPr lang="en-US" sz="1000" dirty="0">
              <a:solidFill>
                <a:schemeClr val="bg1"/>
              </a:solidFill>
              <a:latin typeface="Golos Text" panose="020B0503020202020204" pitchFamily="34" charset="0"/>
              <a:ea typeface="Verdana" panose="020B0604030504040204" pitchFamily="34" charset="0"/>
              <a:cs typeface="Golos Text" panose="020B0503020202020204" pitchFamily="34" charset="0"/>
            </a:endParaRPr>
          </a:p>
        </p:txBody>
      </p:sp>
      <p:sp>
        <p:nvSpPr>
          <p:cNvPr id="34" name="TextBox 3">
            <a:extLst>
              <a:ext uri="{FF2B5EF4-FFF2-40B4-BE49-F238E27FC236}">
                <a16:creationId xmlns="" xmlns:a16="http://schemas.microsoft.com/office/drawing/2014/main" id="{BEF37DBD-7654-4292-A8EF-7335A2186210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37</a:t>
            </a:r>
          </a:p>
        </p:txBody>
      </p:sp>
      <p:sp>
        <p:nvSpPr>
          <p:cNvPr id="35" name="TextBox 27">
            <a:extLst>
              <a:ext uri="{FF2B5EF4-FFF2-40B4-BE49-F238E27FC236}">
                <a16:creationId xmlns="" xmlns:a16="http://schemas.microsoft.com/office/drawing/2014/main" id="{76E2F58A-5263-4766-95F4-50F8D93C6B9D}"/>
              </a:ext>
            </a:extLst>
          </p:cNvPr>
          <p:cNvSpPr txBox="1"/>
          <p:nvPr/>
        </p:nvSpPr>
        <p:spPr>
          <a:xfrm>
            <a:off x="397609" y="1109687"/>
            <a:ext cx="4820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Помощь в оказании инжиниринговых услуг </a:t>
            </a:r>
          </a:p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можно получить в любом Центре «Мой бизнес»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92B3C0C5-8CA4-4B81-B460-D76665884299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A18649-4C84-491D-81E2-5CA2A76B5E34}"/>
              </a:ext>
            </a:extLst>
          </p:cNvPr>
          <p:cNvGrpSpPr/>
          <p:nvPr/>
        </p:nvGrpSpPr>
        <p:grpSpPr>
          <a:xfrm>
            <a:off x="486708" y="2664000"/>
            <a:ext cx="5625740" cy="2216700"/>
            <a:chOff x="490441" y="2067694"/>
            <a:chExt cx="6531795" cy="2573711"/>
          </a:xfrm>
        </p:grpSpPr>
        <p:sp>
          <p:nvSpPr>
            <p:cNvPr id="37" name="Rectangle 58">
              <a:extLst>
                <a:ext uri="{FF2B5EF4-FFF2-40B4-BE49-F238E27FC236}">
                  <a16:creationId xmlns="" xmlns:a16="http://schemas.microsoft.com/office/drawing/2014/main" id="{F9AFCBA7-BE9E-415D-948D-C7036568D726}"/>
                </a:ext>
              </a:extLst>
            </p:cNvPr>
            <p:cNvSpPr/>
            <p:nvPr/>
          </p:nvSpPr>
          <p:spPr>
            <a:xfrm>
              <a:off x="2667707" y="2067694"/>
              <a:ext cx="2069951" cy="1235324"/>
            </a:xfrm>
            <a:prstGeom prst="rect">
              <a:avLst/>
            </a:prstGeom>
            <a:solidFill>
              <a:srgbClr val="007CCC"/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8" name="Rectangle 59">
              <a:extLst>
                <a:ext uri="{FF2B5EF4-FFF2-40B4-BE49-F238E27FC236}">
                  <a16:creationId xmlns="" xmlns:a16="http://schemas.microsoft.com/office/drawing/2014/main" id="{CC4EF23C-F728-43FD-AAF2-8FAD477B87EA}"/>
                </a:ext>
              </a:extLst>
            </p:cNvPr>
            <p:cNvSpPr/>
            <p:nvPr/>
          </p:nvSpPr>
          <p:spPr>
            <a:xfrm>
              <a:off x="490441" y="2067694"/>
              <a:ext cx="2069951" cy="1235324"/>
            </a:xfrm>
            <a:prstGeom prst="rect">
              <a:avLst/>
            </a:prstGeom>
            <a:solidFill>
              <a:schemeClr val="accent1"/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9" name="Rectangle 60">
              <a:extLst>
                <a:ext uri="{FF2B5EF4-FFF2-40B4-BE49-F238E27FC236}">
                  <a16:creationId xmlns="" xmlns:a16="http://schemas.microsoft.com/office/drawing/2014/main" id="{7BC7CCD5-24F7-49DE-83EA-C3BB6FBCEE61}"/>
                </a:ext>
              </a:extLst>
            </p:cNvPr>
            <p:cNvSpPr/>
            <p:nvPr/>
          </p:nvSpPr>
          <p:spPr>
            <a:xfrm>
              <a:off x="4844972" y="2067694"/>
              <a:ext cx="2069951" cy="1235324"/>
            </a:xfrm>
            <a:prstGeom prst="rect">
              <a:avLst/>
            </a:prstGeom>
            <a:solidFill>
              <a:schemeClr val="accent3"/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0" name="Rectangle 61">
              <a:extLst>
                <a:ext uri="{FF2B5EF4-FFF2-40B4-BE49-F238E27FC236}">
                  <a16:creationId xmlns="" xmlns:a16="http://schemas.microsoft.com/office/drawing/2014/main" id="{F8D07905-BF86-4A88-AF58-223EA04DBA92}"/>
                </a:ext>
              </a:extLst>
            </p:cNvPr>
            <p:cNvSpPr/>
            <p:nvPr/>
          </p:nvSpPr>
          <p:spPr>
            <a:xfrm>
              <a:off x="2667707" y="3406081"/>
              <a:ext cx="2069951" cy="1235324"/>
            </a:xfrm>
            <a:prstGeom prst="rect">
              <a:avLst/>
            </a:prstGeom>
            <a:solidFill>
              <a:schemeClr val="accent1"/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="" xmlns:a16="http://schemas.microsoft.com/office/drawing/2014/main" id="{3D39C7DC-09CD-4345-BA05-728B652B7E5A}"/>
                </a:ext>
              </a:extLst>
            </p:cNvPr>
            <p:cNvSpPr/>
            <p:nvPr/>
          </p:nvSpPr>
          <p:spPr>
            <a:xfrm>
              <a:off x="490441" y="3406081"/>
              <a:ext cx="2069951" cy="1235324"/>
            </a:xfrm>
            <a:prstGeom prst="rect">
              <a:avLst/>
            </a:prstGeom>
            <a:solidFill>
              <a:srgbClr val="00B0F0"/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2" name="Rectangle 63">
              <a:extLst>
                <a:ext uri="{FF2B5EF4-FFF2-40B4-BE49-F238E27FC236}">
                  <a16:creationId xmlns="" xmlns:a16="http://schemas.microsoft.com/office/drawing/2014/main" id="{91735621-0B5E-4E31-9F5A-47EA0FBE6DEC}"/>
                </a:ext>
              </a:extLst>
            </p:cNvPr>
            <p:cNvSpPr/>
            <p:nvPr/>
          </p:nvSpPr>
          <p:spPr>
            <a:xfrm>
              <a:off x="4844972" y="3406081"/>
              <a:ext cx="2069951" cy="1235324"/>
            </a:xfrm>
            <a:prstGeom prst="rect">
              <a:avLst/>
            </a:prstGeom>
            <a:solidFill>
              <a:srgbClr val="007CCC"/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B6A3BF42-7AF6-4FD3-9BCA-B4562588C069}"/>
                </a:ext>
              </a:extLst>
            </p:cNvPr>
            <p:cNvSpPr txBox="1"/>
            <p:nvPr/>
          </p:nvSpPr>
          <p:spPr>
            <a:xfrm>
              <a:off x="490441" y="2682689"/>
              <a:ext cx="2061255" cy="589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Разработка программ модернизации,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бизнес-планов</a:t>
              </a:r>
            </a:p>
          </p:txBody>
        </p:sp>
        <p:grpSp>
          <p:nvGrpSpPr>
            <p:cNvPr id="49" name="Group 106">
              <a:extLst>
                <a:ext uri="{FF2B5EF4-FFF2-40B4-BE49-F238E27FC236}">
                  <a16:creationId xmlns="" xmlns:a16="http://schemas.microsoft.com/office/drawing/2014/main" id="{7FAEC880-F1A6-48FF-B27B-AB2F76B797B9}"/>
                </a:ext>
              </a:extLst>
            </p:cNvPr>
            <p:cNvGrpSpPr/>
            <p:nvPr/>
          </p:nvGrpSpPr>
          <p:grpSpPr>
            <a:xfrm>
              <a:off x="1297669" y="2228692"/>
              <a:ext cx="455493" cy="398100"/>
              <a:chOff x="8296275" y="8293096"/>
              <a:chExt cx="1385888" cy="1211261"/>
            </a:xfrm>
            <a:solidFill>
              <a:schemeClr val="bg1"/>
            </a:solidFill>
          </p:grpSpPr>
          <p:sp>
            <p:nvSpPr>
              <p:cNvPr id="50" name="Freeform 8">
                <a:extLst>
                  <a:ext uri="{FF2B5EF4-FFF2-40B4-BE49-F238E27FC236}">
                    <a16:creationId xmlns="" xmlns:a16="http://schemas.microsoft.com/office/drawing/2014/main" id="{977C5BB9-BF2B-4325-875E-D574F74460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6275" y="8293096"/>
                <a:ext cx="1385888" cy="1211261"/>
              </a:xfrm>
              <a:custGeom>
                <a:avLst/>
                <a:gdLst>
                  <a:gd name="T0" fmla="*/ 368 w 369"/>
                  <a:gd name="T1" fmla="*/ 190 h 323"/>
                  <a:gd name="T2" fmla="*/ 322 w 369"/>
                  <a:gd name="T3" fmla="*/ 17 h 323"/>
                  <a:gd name="T4" fmla="*/ 299 w 369"/>
                  <a:gd name="T5" fmla="*/ 0 h 323"/>
                  <a:gd name="T6" fmla="*/ 184 w 369"/>
                  <a:gd name="T7" fmla="*/ 0 h 323"/>
                  <a:gd name="T8" fmla="*/ 69 w 369"/>
                  <a:gd name="T9" fmla="*/ 0 h 323"/>
                  <a:gd name="T10" fmla="*/ 47 w 369"/>
                  <a:gd name="T11" fmla="*/ 17 h 323"/>
                  <a:gd name="T12" fmla="*/ 1 w 369"/>
                  <a:gd name="T13" fmla="*/ 190 h 323"/>
                  <a:gd name="T14" fmla="*/ 0 w 369"/>
                  <a:gd name="T15" fmla="*/ 196 h 323"/>
                  <a:gd name="T16" fmla="*/ 0 w 369"/>
                  <a:gd name="T17" fmla="*/ 276 h 323"/>
                  <a:gd name="T18" fmla="*/ 46 w 369"/>
                  <a:gd name="T19" fmla="*/ 323 h 323"/>
                  <a:gd name="T20" fmla="*/ 323 w 369"/>
                  <a:gd name="T21" fmla="*/ 323 h 323"/>
                  <a:gd name="T22" fmla="*/ 369 w 369"/>
                  <a:gd name="T23" fmla="*/ 276 h 323"/>
                  <a:gd name="T24" fmla="*/ 369 w 369"/>
                  <a:gd name="T25" fmla="*/ 196 h 323"/>
                  <a:gd name="T26" fmla="*/ 368 w 369"/>
                  <a:gd name="T27" fmla="*/ 190 h 323"/>
                  <a:gd name="T28" fmla="*/ 346 w 369"/>
                  <a:gd name="T29" fmla="*/ 276 h 323"/>
                  <a:gd name="T30" fmla="*/ 323 w 369"/>
                  <a:gd name="T31" fmla="*/ 299 h 323"/>
                  <a:gd name="T32" fmla="*/ 46 w 369"/>
                  <a:gd name="T33" fmla="*/ 299 h 323"/>
                  <a:gd name="T34" fmla="*/ 23 w 369"/>
                  <a:gd name="T35" fmla="*/ 276 h 323"/>
                  <a:gd name="T36" fmla="*/ 23 w 369"/>
                  <a:gd name="T37" fmla="*/ 196 h 323"/>
                  <a:gd name="T38" fmla="*/ 69 w 369"/>
                  <a:gd name="T39" fmla="*/ 23 h 323"/>
                  <a:gd name="T40" fmla="*/ 299 w 369"/>
                  <a:gd name="T41" fmla="*/ 23 h 323"/>
                  <a:gd name="T42" fmla="*/ 346 w 369"/>
                  <a:gd name="T43" fmla="*/ 196 h 323"/>
                  <a:gd name="T44" fmla="*/ 346 w 369"/>
                  <a:gd name="T45" fmla="*/ 27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9" h="323">
                    <a:moveTo>
                      <a:pt x="368" y="190"/>
                    </a:moveTo>
                    <a:cubicBezTo>
                      <a:pt x="322" y="17"/>
                      <a:pt x="322" y="17"/>
                      <a:pt x="322" y="17"/>
                    </a:cubicBezTo>
                    <a:cubicBezTo>
                      <a:pt x="319" y="7"/>
                      <a:pt x="310" y="0"/>
                      <a:pt x="299" y="0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59" y="0"/>
                      <a:pt x="50" y="7"/>
                      <a:pt x="47" y="17"/>
                    </a:cubicBezTo>
                    <a:cubicBezTo>
                      <a:pt x="1" y="190"/>
                      <a:pt x="1" y="190"/>
                      <a:pt x="1" y="190"/>
                    </a:cubicBezTo>
                    <a:cubicBezTo>
                      <a:pt x="0" y="192"/>
                      <a:pt x="0" y="194"/>
                      <a:pt x="0" y="19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0" y="302"/>
                      <a:pt x="21" y="323"/>
                      <a:pt x="46" y="323"/>
                    </a:cubicBezTo>
                    <a:cubicBezTo>
                      <a:pt x="323" y="323"/>
                      <a:pt x="323" y="323"/>
                      <a:pt x="323" y="323"/>
                    </a:cubicBezTo>
                    <a:cubicBezTo>
                      <a:pt x="348" y="323"/>
                      <a:pt x="369" y="302"/>
                      <a:pt x="369" y="276"/>
                    </a:cubicBezTo>
                    <a:cubicBezTo>
                      <a:pt x="369" y="196"/>
                      <a:pt x="369" y="196"/>
                      <a:pt x="369" y="196"/>
                    </a:cubicBezTo>
                    <a:cubicBezTo>
                      <a:pt x="369" y="194"/>
                      <a:pt x="368" y="192"/>
                      <a:pt x="368" y="190"/>
                    </a:cubicBezTo>
                    <a:close/>
                    <a:moveTo>
                      <a:pt x="346" y="276"/>
                    </a:moveTo>
                    <a:cubicBezTo>
                      <a:pt x="346" y="289"/>
                      <a:pt x="335" y="299"/>
                      <a:pt x="323" y="299"/>
                    </a:cubicBezTo>
                    <a:cubicBezTo>
                      <a:pt x="46" y="299"/>
                      <a:pt x="46" y="299"/>
                      <a:pt x="46" y="299"/>
                    </a:cubicBezTo>
                    <a:cubicBezTo>
                      <a:pt x="34" y="299"/>
                      <a:pt x="23" y="289"/>
                      <a:pt x="23" y="276"/>
                    </a:cubicBezTo>
                    <a:cubicBezTo>
                      <a:pt x="23" y="196"/>
                      <a:pt x="23" y="196"/>
                      <a:pt x="23" y="196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299" y="23"/>
                      <a:pt x="299" y="23"/>
                      <a:pt x="299" y="23"/>
                    </a:cubicBezTo>
                    <a:cubicBezTo>
                      <a:pt x="346" y="196"/>
                      <a:pt x="346" y="196"/>
                      <a:pt x="346" y="196"/>
                    </a:cubicBezTo>
                    <a:lnTo>
                      <a:pt x="346" y="2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51" name="Freeform 9">
                <a:extLst>
                  <a:ext uri="{FF2B5EF4-FFF2-40B4-BE49-F238E27FC236}">
                    <a16:creationId xmlns="" xmlns:a16="http://schemas.microsoft.com/office/drawing/2014/main" id="{B23B2A84-0871-4C49-ABB0-120AEF2FAA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61376" y="8466137"/>
                <a:ext cx="1055689" cy="776288"/>
              </a:xfrm>
              <a:custGeom>
                <a:avLst/>
                <a:gdLst>
                  <a:gd name="T0" fmla="*/ 229 w 281"/>
                  <a:gd name="T1" fmla="*/ 0 h 207"/>
                  <a:gd name="T2" fmla="*/ 51 w 281"/>
                  <a:gd name="T3" fmla="*/ 0 h 207"/>
                  <a:gd name="T4" fmla="*/ 40 w 281"/>
                  <a:gd name="T5" fmla="*/ 9 h 207"/>
                  <a:gd name="T6" fmla="*/ 0 w 281"/>
                  <a:gd name="T7" fmla="*/ 147 h 207"/>
                  <a:gd name="T8" fmla="*/ 2 w 281"/>
                  <a:gd name="T9" fmla="*/ 157 h 207"/>
                  <a:gd name="T10" fmla="*/ 12 w 281"/>
                  <a:gd name="T11" fmla="*/ 161 h 207"/>
                  <a:gd name="T12" fmla="*/ 45 w 281"/>
                  <a:gd name="T13" fmla="*/ 161 h 207"/>
                  <a:gd name="T14" fmla="*/ 58 w 281"/>
                  <a:gd name="T15" fmla="*/ 161 h 207"/>
                  <a:gd name="T16" fmla="*/ 64 w 281"/>
                  <a:gd name="T17" fmla="*/ 161 h 207"/>
                  <a:gd name="T18" fmla="*/ 81 w 281"/>
                  <a:gd name="T19" fmla="*/ 195 h 207"/>
                  <a:gd name="T20" fmla="*/ 101 w 281"/>
                  <a:gd name="T21" fmla="*/ 207 h 207"/>
                  <a:gd name="T22" fmla="*/ 179 w 281"/>
                  <a:gd name="T23" fmla="*/ 207 h 207"/>
                  <a:gd name="T24" fmla="*/ 200 w 281"/>
                  <a:gd name="T25" fmla="*/ 195 h 207"/>
                  <a:gd name="T26" fmla="*/ 217 w 281"/>
                  <a:gd name="T27" fmla="*/ 161 h 207"/>
                  <a:gd name="T28" fmla="*/ 223 w 281"/>
                  <a:gd name="T29" fmla="*/ 161 h 207"/>
                  <a:gd name="T30" fmla="*/ 236 w 281"/>
                  <a:gd name="T31" fmla="*/ 161 h 207"/>
                  <a:gd name="T32" fmla="*/ 269 w 281"/>
                  <a:gd name="T33" fmla="*/ 161 h 207"/>
                  <a:gd name="T34" fmla="*/ 278 w 281"/>
                  <a:gd name="T35" fmla="*/ 157 h 207"/>
                  <a:gd name="T36" fmla="*/ 280 w 281"/>
                  <a:gd name="T37" fmla="*/ 147 h 207"/>
                  <a:gd name="T38" fmla="*/ 241 w 281"/>
                  <a:gd name="T39" fmla="*/ 9 h 207"/>
                  <a:gd name="T40" fmla="*/ 229 w 281"/>
                  <a:gd name="T41" fmla="*/ 0 h 207"/>
                  <a:gd name="T42" fmla="*/ 236 w 281"/>
                  <a:gd name="T43" fmla="*/ 138 h 207"/>
                  <a:gd name="T44" fmla="*/ 217 w 281"/>
                  <a:gd name="T45" fmla="*/ 138 h 207"/>
                  <a:gd name="T46" fmla="*/ 196 w 281"/>
                  <a:gd name="T47" fmla="*/ 151 h 207"/>
                  <a:gd name="T48" fmla="*/ 179 w 281"/>
                  <a:gd name="T49" fmla="*/ 184 h 207"/>
                  <a:gd name="T50" fmla="*/ 101 w 281"/>
                  <a:gd name="T51" fmla="*/ 184 h 207"/>
                  <a:gd name="T52" fmla="*/ 85 w 281"/>
                  <a:gd name="T53" fmla="*/ 151 h 207"/>
                  <a:gd name="T54" fmla="*/ 64 w 281"/>
                  <a:gd name="T55" fmla="*/ 138 h 207"/>
                  <a:gd name="T56" fmla="*/ 45 w 281"/>
                  <a:gd name="T57" fmla="*/ 138 h 207"/>
                  <a:gd name="T58" fmla="*/ 18 w 281"/>
                  <a:gd name="T59" fmla="*/ 138 h 207"/>
                  <a:gd name="T60" fmla="*/ 51 w 281"/>
                  <a:gd name="T61" fmla="*/ 12 h 207"/>
                  <a:gd name="T62" fmla="*/ 229 w 281"/>
                  <a:gd name="T63" fmla="*/ 12 h 207"/>
                  <a:gd name="T64" fmla="*/ 263 w 281"/>
                  <a:gd name="T65" fmla="*/ 138 h 207"/>
                  <a:gd name="T66" fmla="*/ 236 w 281"/>
                  <a:gd name="T67" fmla="*/ 13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1" h="207">
                    <a:moveTo>
                      <a:pt x="22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46" y="0"/>
                      <a:pt x="41" y="4"/>
                      <a:pt x="40" y="9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50"/>
                      <a:pt x="0" y="154"/>
                      <a:pt x="2" y="157"/>
                    </a:cubicBezTo>
                    <a:cubicBezTo>
                      <a:pt x="5" y="160"/>
                      <a:pt x="8" y="161"/>
                      <a:pt x="12" y="161"/>
                    </a:cubicBezTo>
                    <a:cubicBezTo>
                      <a:pt x="45" y="161"/>
                      <a:pt x="45" y="161"/>
                      <a:pt x="45" y="161"/>
                    </a:cubicBezTo>
                    <a:cubicBezTo>
                      <a:pt x="58" y="161"/>
                      <a:pt x="58" y="161"/>
                      <a:pt x="58" y="161"/>
                    </a:cubicBezTo>
                    <a:cubicBezTo>
                      <a:pt x="64" y="161"/>
                      <a:pt x="64" y="161"/>
                      <a:pt x="64" y="161"/>
                    </a:cubicBezTo>
                    <a:cubicBezTo>
                      <a:pt x="81" y="195"/>
                      <a:pt x="81" y="195"/>
                      <a:pt x="81" y="195"/>
                    </a:cubicBezTo>
                    <a:cubicBezTo>
                      <a:pt x="85" y="203"/>
                      <a:pt x="93" y="207"/>
                      <a:pt x="101" y="207"/>
                    </a:cubicBezTo>
                    <a:cubicBezTo>
                      <a:pt x="179" y="207"/>
                      <a:pt x="179" y="207"/>
                      <a:pt x="179" y="207"/>
                    </a:cubicBezTo>
                    <a:cubicBezTo>
                      <a:pt x="188" y="207"/>
                      <a:pt x="196" y="203"/>
                      <a:pt x="200" y="195"/>
                    </a:cubicBezTo>
                    <a:cubicBezTo>
                      <a:pt x="217" y="161"/>
                      <a:pt x="217" y="161"/>
                      <a:pt x="217" y="161"/>
                    </a:cubicBezTo>
                    <a:cubicBezTo>
                      <a:pt x="223" y="161"/>
                      <a:pt x="223" y="161"/>
                      <a:pt x="223" y="161"/>
                    </a:cubicBezTo>
                    <a:cubicBezTo>
                      <a:pt x="236" y="161"/>
                      <a:pt x="236" y="161"/>
                      <a:pt x="236" y="161"/>
                    </a:cubicBezTo>
                    <a:cubicBezTo>
                      <a:pt x="269" y="161"/>
                      <a:pt x="269" y="161"/>
                      <a:pt x="269" y="161"/>
                    </a:cubicBezTo>
                    <a:cubicBezTo>
                      <a:pt x="273" y="161"/>
                      <a:pt x="276" y="160"/>
                      <a:pt x="278" y="157"/>
                    </a:cubicBezTo>
                    <a:cubicBezTo>
                      <a:pt x="280" y="154"/>
                      <a:pt x="281" y="150"/>
                      <a:pt x="280" y="147"/>
                    </a:cubicBezTo>
                    <a:cubicBezTo>
                      <a:pt x="241" y="9"/>
                      <a:pt x="241" y="9"/>
                      <a:pt x="241" y="9"/>
                    </a:cubicBezTo>
                    <a:cubicBezTo>
                      <a:pt x="239" y="4"/>
                      <a:pt x="235" y="0"/>
                      <a:pt x="229" y="0"/>
                    </a:cubicBezTo>
                    <a:close/>
                    <a:moveTo>
                      <a:pt x="236" y="138"/>
                    </a:moveTo>
                    <a:cubicBezTo>
                      <a:pt x="217" y="138"/>
                      <a:pt x="217" y="138"/>
                      <a:pt x="217" y="138"/>
                    </a:cubicBezTo>
                    <a:cubicBezTo>
                      <a:pt x="208" y="138"/>
                      <a:pt x="200" y="143"/>
                      <a:pt x="196" y="151"/>
                    </a:cubicBezTo>
                    <a:cubicBezTo>
                      <a:pt x="179" y="184"/>
                      <a:pt x="179" y="184"/>
                      <a:pt x="179" y="184"/>
                    </a:cubicBezTo>
                    <a:cubicBezTo>
                      <a:pt x="101" y="184"/>
                      <a:pt x="101" y="184"/>
                      <a:pt x="101" y="184"/>
                    </a:cubicBezTo>
                    <a:cubicBezTo>
                      <a:pt x="85" y="151"/>
                      <a:pt x="85" y="151"/>
                      <a:pt x="85" y="151"/>
                    </a:cubicBezTo>
                    <a:cubicBezTo>
                      <a:pt x="81" y="143"/>
                      <a:pt x="73" y="138"/>
                      <a:pt x="64" y="138"/>
                    </a:cubicBezTo>
                    <a:cubicBezTo>
                      <a:pt x="45" y="138"/>
                      <a:pt x="45" y="138"/>
                      <a:pt x="45" y="138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229" y="12"/>
                      <a:pt x="229" y="12"/>
                      <a:pt x="229" y="12"/>
                    </a:cubicBezTo>
                    <a:cubicBezTo>
                      <a:pt x="263" y="138"/>
                      <a:pt x="263" y="138"/>
                      <a:pt x="263" y="138"/>
                    </a:cubicBezTo>
                    <a:lnTo>
                      <a:pt x="236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</p:grpSp>
        <p:grpSp>
          <p:nvGrpSpPr>
            <p:cNvPr id="52" name="Group 109">
              <a:extLst>
                <a:ext uri="{FF2B5EF4-FFF2-40B4-BE49-F238E27FC236}">
                  <a16:creationId xmlns="" xmlns:a16="http://schemas.microsoft.com/office/drawing/2014/main" id="{51B9451D-0EA9-4406-B4B5-0DF781E47EF6}"/>
                </a:ext>
              </a:extLst>
            </p:cNvPr>
            <p:cNvGrpSpPr/>
            <p:nvPr/>
          </p:nvGrpSpPr>
          <p:grpSpPr>
            <a:xfrm>
              <a:off x="5647505" y="3566134"/>
              <a:ext cx="464885" cy="355315"/>
              <a:chOff x="5516563" y="84138"/>
              <a:chExt cx="1414463" cy="1081087"/>
            </a:xfrm>
            <a:solidFill>
              <a:schemeClr val="bg1"/>
            </a:solidFill>
          </p:grpSpPr>
          <p:sp>
            <p:nvSpPr>
              <p:cNvPr id="53" name="Freeform 13">
                <a:extLst>
                  <a:ext uri="{FF2B5EF4-FFF2-40B4-BE49-F238E27FC236}">
                    <a16:creationId xmlns="" xmlns:a16="http://schemas.microsoft.com/office/drawing/2014/main" id="{5047F604-4810-4032-8579-FB17E05C50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88013" y="249238"/>
                <a:ext cx="896938" cy="698500"/>
              </a:xfrm>
              <a:custGeom>
                <a:avLst/>
                <a:gdLst>
                  <a:gd name="T0" fmla="*/ 214 w 239"/>
                  <a:gd name="T1" fmla="*/ 9 h 186"/>
                  <a:gd name="T2" fmla="*/ 120 w 239"/>
                  <a:gd name="T3" fmla="*/ 0 h 186"/>
                  <a:gd name="T4" fmla="*/ 26 w 239"/>
                  <a:gd name="T5" fmla="*/ 9 h 186"/>
                  <a:gd name="T6" fmla="*/ 17 w 239"/>
                  <a:gd name="T7" fmla="*/ 17 h 186"/>
                  <a:gd name="T8" fmla="*/ 17 w 239"/>
                  <a:gd name="T9" fmla="*/ 169 h 186"/>
                  <a:gd name="T10" fmla="*/ 26 w 239"/>
                  <a:gd name="T11" fmla="*/ 177 h 186"/>
                  <a:gd name="T12" fmla="*/ 120 w 239"/>
                  <a:gd name="T13" fmla="*/ 186 h 186"/>
                  <a:gd name="T14" fmla="*/ 214 w 239"/>
                  <a:gd name="T15" fmla="*/ 177 h 186"/>
                  <a:gd name="T16" fmla="*/ 222 w 239"/>
                  <a:gd name="T17" fmla="*/ 169 h 186"/>
                  <a:gd name="T18" fmla="*/ 222 w 239"/>
                  <a:gd name="T19" fmla="*/ 17 h 186"/>
                  <a:gd name="T20" fmla="*/ 214 w 239"/>
                  <a:gd name="T21" fmla="*/ 9 h 186"/>
                  <a:gd name="T22" fmla="*/ 211 w 239"/>
                  <a:gd name="T23" fmla="*/ 165 h 186"/>
                  <a:gd name="T24" fmla="*/ 28 w 239"/>
                  <a:gd name="T25" fmla="*/ 165 h 186"/>
                  <a:gd name="T26" fmla="*/ 28 w 239"/>
                  <a:gd name="T27" fmla="*/ 21 h 186"/>
                  <a:gd name="T28" fmla="*/ 211 w 239"/>
                  <a:gd name="T29" fmla="*/ 21 h 186"/>
                  <a:gd name="T30" fmla="*/ 211 w 239"/>
                  <a:gd name="T31" fmla="*/ 16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9" h="186">
                    <a:moveTo>
                      <a:pt x="214" y="9"/>
                    </a:moveTo>
                    <a:cubicBezTo>
                      <a:pt x="182" y="3"/>
                      <a:pt x="151" y="0"/>
                      <a:pt x="120" y="0"/>
                    </a:cubicBezTo>
                    <a:cubicBezTo>
                      <a:pt x="88" y="0"/>
                      <a:pt x="57" y="3"/>
                      <a:pt x="26" y="9"/>
                    </a:cubicBezTo>
                    <a:cubicBezTo>
                      <a:pt x="22" y="10"/>
                      <a:pt x="18" y="13"/>
                      <a:pt x="17" y="17"/>
                    </a:cubicBezTo>
                    <a:cubicBezTo>
                      <a:pt x="0" y="67"/>
                      <a:pt x="0" y="118"/>
                      <a:pt x="17" y="169"/>
                    </a:cubicBezTo>
                    <a:cubicBezTo>
                      <a:pt x="18" y="173"/>
                      <a:pt x="22" y="176"/>
                      <a:pt x="26" y="177"/>
                    </a:cubicBezTo>
                    <a:cubicBezTo>
                      <a:pt x="57" y="183"/>
                      <a:pt x="88" y="186"/>
                      <a:pt x="120" y="186"/>
                    </a:cubicBezTo>
                    <a:cubicBezTo>
                      <a:pt x="151" y="186"/>
                      <a:pt x="182" y="183"/>
                      <a:pt x="214" y="177"/>
                    </a:cubicBezTo>
                    <a:cubicBezTo>
                      <a:pt x="218" y="176"/>
                      <a:pt x="221" y="173"/>
                      <a:pt x="222" y="169"/>
                    </a:cubicBezTo>
                    <a:cubicBezTo>
                      <a:pt x="239" y="118"/>
                      <a:pt x="239" y="67"/>
                      <a:pt x="222" y="17"/>
                    </a:cubicBezTo>
                    <a:cubicBezTo>
                      <a:pt x="221" y="13"/>
                      <a:pt x="218" y="10"/>
                      <a:pt x="214" y="9"/>
                    </a:cubicBezTo>
                    <a:close/>
                    <a:moveTo>
                      <a:pt x="211" y="165"/>
                    </a:moveTo>
                    <a:cubicBezTo>
                      <a:pt x="150" y="178"/>
                      <a:pt x="89" y="178"/>
                      <a:pt x="28" y="165"/>
                    </a:cubicBezTo>
                    <a:cubicBezTo>
                      <a:pt x="12" y="117"/>
                      <a:pt x="12" y="69"/>
                      <a:pt x="28" y="21"/>
                    </a:cubicBezTo>
                    <a:cubicBezTo>
                      <a:pt x="89" y="8"/>
                      <a:pt x="150" y="8"/>
                      <a:pt x="211" y="21"/>
                    </a:cubicBezTo>
                    <a:cubicBezTo>
                      <a:pt x="227" y="69"/>
                      <a:pt x="227" y="117"/>
                      <a:pt x="211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54" name="Freeform 14">
                <a:extLst>
                  <a:ext uri="{FF2B5EF4-FFF2-40B4-BE49-F238E27FC236}">
                    <a16:creationId xmlns="" xmlns:a16="http://schemas.microsoft.com/office/drawing/2014/main" id="{F9260AB6-E614-4FC4-A224-ED3DFAECEF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16563" y="84138"/>
                <a:ext cx="1414463" cy="1081087"/>
              </a:xfrm>
              <a:custGeom>
                <a:avLst/>
                <a:gdLst>
                  <a:gd name="T0" fmla="*/ 359 w 377"/>
                  <a:gd name="T1" fmla="*/ 27 h 288"/>
                  <a:gd name="T2" fmla="*/ 340 w 377"/>
                  <a:gd name="T3" fmla="*/ 9 h 288"/>
                  <a:gd name="T4" fmla="*/ 189 w 377"/>
                  <a:gd name="T5" fmla="*/ 0 h 288"/>
                  <a:gd name="T6" fmla="*/ 37 w 377"/>
                  <a:gd name="T7" fmla="*/ 9 h 288"/>
                  <a:gd name="T8" fmla="*/ 18 w 377"/>
                  <a:gd name="T9" fmla="*/ 27 h 288"/>
                  <a:gd name="T10" fmla="*/ 18 w 377"/>
                  <a:gd name="T11" fmla="*/ 250 h 288"/>
                  <a:gd name="T12" fmla="*/ 37 w 377"/>
                  <a:gd name="T13" fmla="*/ 267 h 288"/>
                  <a:gd name="T14" fmla="*/ 110 w 377"/>
                  <a:gd name="T15" fmla="*/ 274 h 288"/>
                  <a:gd name="T16" fmla="*/ 108 w 377"/>
                  <a:gd name="T17" fmla="*/ 276 h 288"/>
                  <a:gd name="T18" fmla="*/ 189 w 377"/>
                  <a:gd name="T19" fmla="*/ 288 h 288"/>
                  <a:gd name="T20" fmla="*/ 269 w 377"/>
                  <a:gd name="T21" fmla="*/ 276 h 288"/>
                  <a:gd name="T22" fmla="*/ 267 w 377"/>
                  <a:gd name="T23" fmla="*/ 274 h 288"/>
                  <a:gd name="T24" fmla="*/ 340 w 377"/>
                  <a:gd name="T25" fmla="*/ 267 h 288"/>
                  <a:gd name="T26" fmla="*/ 359 w 377"/>
                  <a:gd name="T27" fmla="*/ 250 h 288"/>
                  <a:gd name="T28" fmla="*/ 359 w 377"/>
                  <a:gd name="T29" fmla="*/ 27 h 288"/>
                  <a:gd name="T30" fmla="*/ 337 w 377"/>
                  <a:gd name="T31" fmla="*/ 244 h 288"/>
                  <a:gd name="T32" fmla="*/ 40 w 377"/>
                  <a:gd name="T33" fmla="*/ 244 h 288"/>
                  <a:gd name="T34" fmla="*/ 40 w 377"/>
                  <a:gd name="T35" fmla="*/ 32 h 288"/>
                  <a:gd name="T36" fmla="*/ 337 w 377"/>
                  <a:gd name="T37" fmla="*/ 32 h 288"/>
                  <a:gd name="T38" fmla="*/ 337 w 377"/>
                  <a:gd name="T39" fmla="*/ 244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7" h="288">
                    <a:moveTo>
                      <a:pt x="359" y="27"/>
                    </a:moveTo>
                    <a:cubicBezTo>
                      <a:pt x="357" y="17"/>
                      <a:pt x="349" y="10"/>
                      <a:pt x="340" y="9"/>
                    </a:cubicBezTo>
                    <a:cubicBezTo>
                      <a:pt x="290" y="3"/>
                      <a:pt x="239" y="0"/>
                      <a:pt x="189" y="0"/>
                    </a:cubicBezTo>
                    <a:cubicBezTo>
                      <a:pt x="138" y="0"/>
                      <a:pt x="87" y="3"/>
                      <a:pt x="37" y="9"/>
                    </a:cubicBezTo>
                    <a:cubicBezTo>
                      <a:pt x="28" y="10"/>
                      <a:pt x="20" y="17"/>
                      <a:pt x="18" y="27"/>
                    </a:cubicBezTo>
                    <a:cubicBezTo>
                      <a:pt x="0" y="101"/>
                      <a:pt x="0" y="176"/>
                      <a:pt x="18" y="250"/>
                    </a:cubicBezTo>
                    <a:cubicBezTo>
                      <a:pt x="20" y="259"/>
                      <a:pt x="28" y="266"/>
                      <a:pt x="37" y="267"/>
                    </a:cubicBezTo>
                    <a:cubicBezTo>
                      <a:pt x="61" y="270"/>
                      <a:pt x="86" y="272"/>
                      <a:pt x="110" y="274"/>
                    </a:cubicBezTo>
                    <a:cubicBezTo>
                      <a:pt x="109" y="275"/>
                      <a:pt x="108" y="275"/>
                      <a:pt x="108" y="276"/>
                    </a:cubicBezTo>
                    <a:cubicBezTo>
                      <a:pt x="108" y="283"/>
                      <a:pt x="144" y="288"/>
                      <a:pt x="189" y="288"/>
                    </a:cubicBezTo>
                    <a:cubicBezTo>
                      <a:pt x="233" y="288"/>
                      <a:pt x="269" y="283"/>
                      <a:pt x="269" y="276"/>
                    </a:cubicBezTo>
                    <a:cubicBezTo>
                      <a:pt x="269" y="275"/>
                      <a:pt x="268" y="275"/>
                      <a:pt x="267" y="274"/>
                    </a:cubicBezTo>
                    <a:cubicBezTo>
                      <a:pt x="291" y="272"/>
                      <a:pt x="316" y="270"/>
                      <a:pt x="340" y="267"/>
                    </a:cubicBezTo>
                    <a:cubicBezTo>
                      <a:pt x="349" y="266"/>
                      <a:pt x="357" y="259"/>
                      <a:pt x="359" y="250"/>
                    </a:cubicBezTo>
                    <a:cubicBezTo>
                      <a:pt x="377" y="176"/>
                      <a:pt x="377" y="101"/>
                      <a:pt x="359" y="27"/>
                    </a:cubicBezTo>
                    <a:close/>
                    <a:moveTo>
                      <a:pt x="337" y="244"/>
                    </a:moveTo>
                    <a:cubicBezTo>
                      <a:pt x="238" y="256"/>
                      <a:pt x="139" y="256"/>
                      <a:pt x="40" y="244"/>
                    </a:cubicBezTo>
                    <a:cubicBezTo>
                      <a:pt x="23" y="174"/>
                      <a:pt x="23" y="103"/>
                      <a:pt x="40" y="32"/>
                    </a:cubicBezTo>
                    <a:cubicBezTo>
                      <a:pt x="139" y="20"/>
                      <a:pt x="238" y="20"/>
                      <a:pt x="337" y="32"/>
                    </a:cubicBezTo>
                    <a:cubicBezTo>
                      <a:pt x="354" y="103"/>
                      <a:pt x="354" y="174"/>
                      <a:pt x="337" y="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55" name="Freeform 15">
                <a:extLst>
                  <a:ext uri="{FF2B5EF4-FFF2-40B4-BE49-F238E27FC236}">
                    <a16:creationId xmlns="" xmlns:a16="http://schemas.microsoft.com/office/drawing/2014/main" id="{3D0DCFF6-9750-41CE-82F2-7AEB5F5141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11938" y="301625"/>
                <a:ext cx="131763" cy="128587"/>
              </a:xfrm>
              <a:custGeom>
                <a:avLst/>
                <a:gdLst>
                  <a:gd name="T0" fmla="*/ 17 w 35"/>
                  <a:gd name="T1" fmla="*/ 34 h 34"/>
                  <a:gd name="T2" fmla="*/ 35 w 35"/>
                  <a:gd name="T3" fmla="*/ 17 h 34"/>
                  <a:gd name="T4" fmla="*/ 17 w 35"/>
                  <a:gd name="T5" fmla="*/ 0 h 34"/>
                  <a:gd name="T6" fmla="*/ 0 w 35"/>
                  <a:gd name="T7" fmla="*/ 17 h 34"/>
                  <a:gd name="T8" fmla="*/ 17 w 35"/>
                  <a:gd name="T9" fmla="*/ 34 h 34"/>
                  <a:gd name="T10" fmla="*/ 17 w 35"/>
                  <a:gd name="T11" fmla="*/ 11 h 34"/>
                  <a:gd name="T12" fmla="*/ 23 w 35"/>
                  <a:gd name="T13" fmla="*/ 17 h 34"/>
                  <a:gd name="T14" fmla="*/ 17 w 35"/>
                  <a:gd name="T15" fmla="*/ 23 h 34"/>
                  <a:gd name="T16" fmla="*/ 12 w 35"/>
                  <a:gd name="T17" fmla="*/ 17 h 34"/>
                  <a:gd name="T18" fmla="*/ 17 w 35"/>
                  <a:gd name="T19" fmla="*/ 1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4">
                    <a:moveTo>
                      <a:pt x="17" y="34"/>
                    </a:moveTo>
                    <a:cubicBezTo>
                      <a:pt x="27" y="34"/>
                      <a:pt x="35" y="26"/>
                      <a:pt x="35" y="17"/>
                    </a:cubicBezTo>
                    <a:cubicBezTo>
                      <a:pt x="35" y="7"/>
                      <a:pt x="27" y="0"/>
                      <a:pt x="17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  <a:moveTo>
                      <a:pt x="17" y="11"/>
                    </a:moveTo>
                    <a:cubicBezTo>
                      <a:pt x="21" y="11"/>
                      <a:pt x="23" y="14"/>
                      <a:pt x="23" y="17"/>
                    </a:cubicBezTo>
                    <a:cubicBezTo>
                      <a:pt x="23" y="20"/>
                      <a:pt x="21" y="23"/>
                      <a:pt x="17" y="23"/>
                    </a:cubicBezTo>
                    <a:cubicBezTo>
                      <a:pt x="14" y="23"/>
                      <a:pt x="12" y="20"/>
                      <a:pt x="12" y="17"/>
                    </a:cubicBezTo>
                    <a:cubicBezTo>
                      <a:pt x="12" y="14"/>
                      <a:pt x="14" y="11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56" name="Freeform 16">
                <a:extLst>
                  <a:ext uri="{FF2B5EF4-FFF2-40B4-BE49-F238E27FC236}">
                    <a16:creationId xmlns="" xmlns:a16="http://schemas.microsoft.com/office/drawing/2014/main" id="{6498826A-9B20-49F7-B119-B8D76A765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0663" y="860425"/>
                <a:ext cx="173038" cy="46037"/>
              </a:xfrm>
              <a:custGeom>
                <a:avLst/>
                <a:gdLst>
                  <a:gd name="T0" fmla="*/ 40 w 46"/>
                  <a:gd name="T1" fmla="*/ 0 h 12"/>
                  <a:gd name="T2" fmla="*/ 5 w 46"/>
                  <a:gd name="T3" fmla="*/ 0 h 12"/>
                  <a:gd name="T4" fmla="*/ 0 w 46"/>
                  <a:gd name="T5" fmla="*/ 6 h 12"/>
                  <a:gd name="T6" fmla="*/ 5 w 46"/>
                  <a:gd name="T7" fmla="*/ 12 h 12"/>
                  <a:gd name="T8" fmla="*/ 40 w 46"/>
                  <a:gd name="T9" fmla="*/ 12 h 12"/>
                  <a:gd name="T10" fmla="*/ 46 w 46"/>
                  <a:gd name="T11" fmla="*/ 6 h 12"/>
                  <a:gd name="T12" fmla="*/ 40 w 4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">
                    <a:moveTo>
                      <a:pt x="4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5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3" y="12"/>
                      <a:pt x="46" y="9"/>
                      <a:pt x="46" y="6"/>
                    </a:cubicBezTo>
                    <a:cubicBezTo>
                      <a:pt x="46" y="3"/>
                      <a:pt x="43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57" name="Freeform 17">
                <a:extLst>
                  <a:ext uri="{FF2B5EF4-FFF2-40B4-BE49-F238E27FC236}">
                    <a16:creationId xmlns="" xmlns:a16="http://schemas.microsoft.com/office/drawing/2014/main" id="{48713AC7-3688-44FA-A4A3-C5FCFBE1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1938" y="733425"/>
                <a:ext cx="173038" cy="41275"/>
              </a:xfrm>
              <a:custGeom>
                <a:avLst/>
                <a:gdLst>
                  <a:gd name="T0" fmla="*/ 40 w 46"/>
                  <a:gd name="T1" fmla="*/ 0 h 11"/>
                  <a:gd name="T2" fmla="*/ 6 w 46"/>
                  <a:gd name="T3" fmla="*/ 0 h 11"/>
                  <a:gd name="T4" fmla="*/ 0 w 46"/>
                  <a:gd name="T5" fmla="*/ 5 h 11"/>
                  <a:gd name="T6" fmla="*/ 6 w 46"/>
                  <a:gd name="T7" fmla="*/ 11 h 11"/>
                  <a:gd name="T8" fmla="*/ 40 w 46"/>
                  <a:gd name="T9" fmla="*/ 11 h 11"/>
                  <a:gd name="T10" fmla="*/ 46 w 46"/>
                  <a:gd name="T11" fmla="*/ 5 h 11"/>
                  <a:gd name="T12" fmla="*/ 40 w 4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1">
                    <a:moveTo>
                      <a:pt x="4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4" y="11"/>
                      <a:pt x="46" y="9"/>
                      <a:pt x="46" y="5"/>
                    </a:cubicBezTo>
                    <a:cubicBezTo>
                      <a:pt x="46" y="2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58" name="Freeform 18">
                <a:extLst>
                  <a:ext uri="{FF2B5EF4-FFF2-40B4-BE49-F238E27FC236}">
                    <a16:creationId xmlns="" xmlns:a16="http://schemas.microsoft.com/office/drawing/2014/main" id="{16D036DD-BC3D-443B-9B26-62655F701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1938" y="601663"/>
                <a:ext cx="173038" cy="46037"/>
              </a:xfrm>
              <a:custGeom>
                <a:avLst/>
                <a:gdLst>
                  <a:gd name="T0" fmla="*/ 40 w 46"/>
                  <a:gd name="T1" fmla="*/ 0 h 12"/>
                  <a:gd name="T2" fmla="*/ 6 w 46"/>
                  <a:gd name="T3" fmla="*/ 0 h 12"/>
                  <a:gd name="T4" fmla="*/ 0 w 46"/>
                  <a:gd name="T5" fmla="*/ 6 h 12"/>
                  <a:gd name="T6" fmla="*/ 6 w 46"/>
                  <a:gd name="T7" fmla="*/ 12 h 12"/>
                  <a:gd name="T8" fmla="*/ 40 w 46"/>
                  <a:gd name="T9" fmla="*/ 12 h 12"/>
                  <a:gd name="T10" fmla="*/ 46 w 46"/>
                  <a:gd name="T11" fmla="*/ 6 h 12"/>
                  <a:gd name="T12" fmla="*/ 40 w 4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">
                    <a:moveTo>
                      <a:pt x="4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4" y="12"/>
                      <a:pt x="46" y="9"/>
                      <a:pt x="46" y="6"/>
                    </a:cubicBezTo>
                    <a:cubicBezTo>
                      <a:pt x="46" y="3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59" name="Freeform 19">
                <a:extLst>
                  <a:ext uri="{FF2B5EF4-FFF2-40B4-BE49-F238E27FC236}">
                    <a16:creationId xmlns="" xmlns:a16="http://schemas.microsoft.com/office/drawing/2014/main" id="{75C7984E-51F7-41D8-89F3-76EC262AF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0100" y="422275"/>
                <a:ext cx="258763" cy="179387"/>
              </a:xfrm>
              <a:custGeom>
                <a:avLst/>
                <a:gdLst>
                  <a:gd name="T0" fmla="*/ 63 w 69"/>
                  <a:gd name="T1" fmla="*/ 0 h 48"/>
                  <a:gd name="T2" fmla="*/ 10 w 69"/>
                  <a:gd name="T3" fmla="*/ 4 h 48"/>
                  <a:gd name="T4" fmla="*/ 3 w 69"/>
                  <a:gd name="T5" fmla="*/ 10 h 48"/>
                  <a:gd name="T6" fmla="*/ 0 w 69"/>
                  <a:gd name="T7" fmla="*/ 42 h 48"/>
                  <a:gd name="T8" fmla="*/ 5 w 69"/>
                  <a:gd name="T9" fmla="*/ 48 h 48"/>
                  <a:gd name="T10" fmla="*/ 11 w 69"/>
                  <a:gd name="T11" fmla="*/ 42 h 48"/>
                  <a:gd name="T12" fmla="*/ 13 w 69"/>
                  <a:gd name="T13" fmla="*/ 21 h 48"/>
                  <a:gd name="T14" fmla="*/ 20 w 69"/>
                  <a:gd name="T15" fmla="*/ 14 h 48"/>
                  <a:gd name="T16" fmla="*/ 63 w 69"/>
                  <a:gd name="T17" fmla="*/ 11 h 48"/>
                  <a:gd name="T18" fmla="*/ 69 w 69"/>
                  <a:gd name="T19" fmla="*/ 5 h 48"/>
                  <a:gd name="T20" fmla="*/ 63 w 69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48">
                    <a:moveTo>
                      <a:pt x="63" y="0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7"/>
                      <a:pt x="3" y="1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6"/>
                      <a:pt x="2" y="48"/>
                      <a:pt x="5" y="48"/>
                    </a:cubicBezTo>
                    <a:cubicBezTo>
                      <a:pt x="8" y="48"/>
                      <a:pt x="11" y="46"/>
                      <a:pt x="11" y="42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17"/>
                      <a:pt x="16" y="15"/>
                      <a:pt x="20" y="14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9" y="9"/>
                      <a:pt x="69" y="5"/>
                    </a:cubicBezTo>
                    <a:cubicBezTo>
                      <a:pt x="69" y="2"/>
                      <a:pt x="66" y="0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</p:grpSp>
        <p:grpSp>
          <p:nvGrpSpPr>
            <p:cNvPr id="60" name="Group 117">
              <a:extLst>
                <a:ext uri="{FF2B5EF4-FFF2-40B4-BE49-F238E27FC236}">
                  <a16:creationId xmlns="" xmlns:a16="http://schemas.microsoft.com/office/drawing/2014/main" id="{BD1C429F-A944-41CD-B336-83B63ED3D9D6}"/>
                </a:ext>
              </a:extLst>
            </p:cNvPr>
            <p:cNvGrpSpPr/>
            <p:nvPr/>
          </p:nvGrpSpPr>
          <p:grpSpPr>
            <a:xfrm>
              <a:off x="5667332" y="2210741"/>
              <a:ext cx="425231" cy="453927"/>
              <a:chOff x="8342313" y="10972800"/>
              <a:chExt cx="1293813" cy="1381125"/>
            </a:xfrm>
            <a:solidFill>
              <a:schemeClr val="bg1"/>
            </a:solidFill>
          </p:grpSpPr>
          <p:sp>
            <p:nvSpPr>
              <p:cNvPr id="61" name="Freeform 5">
                <a:extLst>
                  <a:ext uri="{FF2B5EF4-FFF2-40B4-BE49-F238E27FC236}">
                    <a16:creationId xmlns="" xmlns:a16="http://schemas.microsoft.com/office/drawing/2014/main" id="{C4DE04DF-FF9D-433C-9719-D590B3D1E8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42313" y="10972800"/>
                <a:ext cx="1293813" cy="1381125"/>
              </a:xfrm>
              <a:custGeom>
                <a:avLst/>
                <a:gdLst>
                  <a:gd name="T0" fmla="*/ 299 w 345"/>
                  <a:gd name="T1" fmla="*/ 0 h 368"/>
                  <a:gd name="T2" fmla="*/ 46 w 345"/>
                  <a:gd name="T3" fmla="*/ 0 h 368"/>
                  <a:gd name="T4" fmla="*/ 0 w 345"/>
                  <a:gd name="T5" fmla="*/ 46 h 368"/>
                  <a:gd name="T6" fmla="*/ 0 w 345"/>
                  <a:gd name="T7" fmla="*/ 322 h 368"/>
                  <a:gd name="T8" fmla="*/ 46 w 345"/>
                  <a:gd name="T9" fmla="*/ 368 h 368"/>
                  <a:gd name="T10" fmla="*/ 299 w 345"/>
                  <a:gd name="T11" fmla="*/ 368 h 368"/>
                  <a:gd name="T12" fmla="*/ 345 w 345"/>
                  <a:gd name="T13" fmla="*/ 322 h 368"/>
                  <a:gd name="T14" fmla="*/ 345 w 345"/>
                  <a:gd name="T15" fmla="*/ 46 h 368"/>
                  <a:gd name="T16" fmla="*/ 299 w 345"/>
                  <a:gd name="T17" fmla="*/ 0 h 368"/>
                  <a:gd name="T18" fmla="*/ 322 w 345"/>
                  <a:gd name="T19" fmla="*/ 322 h 368"/>
                  <a:gd name="T20" fmla="*/ 299 w 345"/>
                  <a:gd name="T21" fmla="*/ 345 h 368"/>
                  <a:gd name="T22" fmla="*/ 46 w 345"/>
                  <a:gd name="T23" fmla="*/ 345 h 368"/>
                  <a:gd name="T24" fmla="*/ 23 w 345"/>
                  <a:gd name="T25" fmla="*/ 322 h 368"/>
                  <a:gd name="T26" fmla="*/ 23 w 345"/>
                  <a:gd name="T27" fmla="*/ 46 h 368"/>
                  <a:gd name="T28" fmla="*/ 46 w 345"/>
                  <a:gd name="T29" fmla="*/ 23 h 368"/>
                  <a:gd name="T30" fmla="*/ 299 w 345"/>
                  <a:gd name="T31" fmla="*/ 23 h 368"/>
                  <a:gd name="T32" fmla="*/ 322 w 345"/>
                  <a:gd name="T33" fmla="*/ 46 h 368"/>
                  <a:gd name="T34" fmla="*/ 322 w 345"/>
                  <a:gd name="T35" fmla="*/ 322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5" h="368">
                    <a:moveTo>
                      <a:pt x="299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0" y="348"/>
                      <a:pt x="20" y="368"/>
                      <a:pt x="46" y="368"/>
                    </a:cubicBezTo>
                    <a:cubicBezTo>
                      <a:pt x="299" y="368"/>
                      <a:pt x="299" y="368"/>
                      <a:pt x="299" y="368"/>
                    </a:cubicBezTo>
                    <a:cubicBezTo>
                      <a:pt x="324" y="368"/>
                      <a:pt x="345" y="348"/>
                      <a:pt x="345" y="322"/>
                    </a:cubicBezTo>
                    <a:cubicBezTo>
                      <a:pt x="345" y="46"/>
                      <a:pt x="345" y="46"/>
                      <a:pt x="345" y="46"/>
                    </a:cubicBezTo>
                    <a:cubicBezTo>
                      <a:pt x="345" y="21"/>
                      <a:pt x="324" y="0"/>
                      <a:pt x="299" y="0"/>
                    </a:cubicBezTo>
                    <a:close/>
                    <a:moveTo>
                      <a:pt x="322" y="322"/>
                    </a:moveTo>
                    <a:cubicBezTo>
                      <a:pt x="322" y="335"/>
                      <a:pt x="312" y="345"/>
                      <a:pt x="299" y="345"/>
                    </a:cubicBezTo>
                    <a:cubicBezTo>
                      <a:pt x="46" y="345"/>
                      <a:pt x="46" y="345"/>
                      <a:pt x="46" y="345"/>
                    </a:cubicBezTo>
                    <a:cubicBezTo>
                      <a:pt x="33" y="345"/>
                      <a:pt x="23" y="335"/>
                      <a:pt x="23" y="322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33"/>
                      <a:pt x="33" y="23"/>
                      <a:pt x="46" y="23"/>
                    </a:cubicBezTo>
                    <a:cubicBezTo>
                      <a:pt x="299" y="23"/>
                      <a:pt x="299" y="23"/>
                      <a:pt x="299" y="23"/>
                    </a:cubicBezTo>
                    <a:cubicBezTo>
                      <a:pt x="312" y="23"/>
                      <a:pt x="322" y="33"/>
                      <a:pt x="322" y="46"/>
                    </a:cubicBezTo>
                    <a:lnTo>
                      <a:pt x="322" y="3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="" xmlns:a16="http://schemas.microsoft.com/office/drawing/2014/main" id="{23119519-3230-4AE0-9396-7DF9D93E95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13763" y="11145838"/>
                <a:ext cx="949325" cy="863600"/>
              </a:xfrm>
              <a:custGeom>
                <a:avLst/>
                <a:gdLst>
                  <a:gd name="T0" fmla="*/ 241 w 253"/>
                  <a:gd name="T1" fmla="*/ 0 h 230"/>
                  <a:gd name="T2" fmla="*/ 11 w 253"/>
                  <a:gd name="T3" fmla="*/ 0 h 230"/>
                  <a:gd name="T4" fmla="*/ 0 w 253"/>
                  <a:gd name="T5" fmla="*/ 11 h 230"/>
                  <a:gd name="T6" fmla="*/ 0 w 253"/>
                  <a:gd name="T7" fmla="*/ 219 h 230"/>
                  <a:gd name="T8" fmla="*/ 11 w 253"/>
                  <a:gd name="T9" fmla="*/ 230 h 230"/>
                  <a:gd name="T10" fmla="*/ 241 w 253"/>
                  <a:gd name="T11" fmla="*/ 230 h 230"/>
                  <a:gd name="T12" fmla="*/ 253 w 253"/>
                  <a:gd name="T13" fmla="*/ 219 h 230"/>
                  <a:gd name="T14" fmla="*/ 253 w 253"/>
                  <a:gd name="T15" fmla="*/ 11 h 230"/>
                  <a:gd name="T16" fmla="*/ 241 w 253"/>
                  <a:gd name="T17" fmla="*/ 0 h 230"/>
                  <a:gd name="T18" fmla="*/ 241 w 253"/>
                  <a:gd name="T19" fmla="*/ 11 h 230"/>
                  <a:gd name="T20" fmla="*/ 241 w 253"/>
                  <a:gd name="T21" fmla="*/ 171 h 230"/>
                  <a:gd name="T22" fmla="*/ 204 w 253"/>
                  <a:gd name="T23" fmla="*/ 130 h 230"/>
                  <a:gd name="T24" fmla="*/ 195 w 253"/>
                  <a:gd name="T25" fmla="*/ 127 h 230"/>
                  <a:gd name="T26" fmla="*/ 187 w 253"/>
                  <a:gd name="T27" fmla="*/ 130 h 230"/>
                  <a:gd name="T28" fmla="*/ 157 w 253"/>
                  <a:gd name="T29" fmla="*/ 164 h 230"/>
                  <a:gd name="T30" fmla="*/ 66 w 253"/>
                  <a:gd name="T31" fmla="*/ 61 h 230"/>
                  <a:gd name="T32" fmla="*/ 57 w 253"/>
                  <a:gd name="T33" fmla="*/ 57 h 230"/>
                  <a:gd name="T34" fmla="*/ 49 w 253"/>
                  <a:gd name="T35" fmla="*/ 61 h 230"/>
                  <a:gd name="T36" fmla="*/ 11 w 253"/>
                  <a:gd name="T37" fmla="*/ 105 h 230"/>
                  <a:gd name="T38" fmla="*/ 11 w 253"/>
                  <a:gd name="T39" fmla="*/ 11 h 230"/>
                  <a:gd name="T40" fmla="*/ 241 w 253"/>
                  <a:gd name="T41" fmla="*/ 11 h 230"/>
                  <a:gd name="T42" fmla="*/ 11 w 253"/>
                  <a:gd name="T43" fmla="*/ 122 h 230"/>
                  <a:gd name="T44" fmla="*/ 57 w 253"/>
                  <a:gd name="T45" fmla="*/ 69 h 230"/>
                  <a:gd name="T46" fmla="*/ 150 w 253"/>
                  <a:gd name="T47" fmla="*/ 174 h 230"/>
                  <a:gd name="T48" fmla="*/ 157 w 253"/>
                  <a:gd name="T49" fmla="*/ 182 h 230"/>
                  <a:gd name="T50" fmla="*/ 189 w 253"/>
                  <a:gd name="T51" fmla="*/ 219 h 230"/>
                  <a:gd name="T52" fmla="*/ 11 w 253"/>
                  <a:gd name="T53" fmla="*/ 219 h 230"/>
                  <a:gd name="T54" fmla="*/ 11 w 253"/>
                  <a:gd name="T55" fmla="*/ 122 h 230"/>
                  <a:gd name="T56" fmla="*/ 204 w 253"/>
                  <a:gd name="T57" fmla="*/ 219 h 230"/>
                  <a:gd name="T58" fmla="*/ 165 w 253"/>
                  <a:gd name="T59" fmla="*/ 173 h 230"/>
                  <a:gd name="T60" fmla="*/ 195 w 253"/>
                  <a:gd name="T61" fmla="*/ 138 h 230"/>
                  <a:gd name="T62" fmla="*/ 241 w 253"/>
                  <a:gd name="T63" fmla="*/ 188 h 230"/>
                  <a:gd name="T64" fmla="*/ 241 w 253"/>
                  <a:gd name="T65" fmla="*/ 219 h 230"/>
                  <a:gd name="T66" fmla="*/ 204 w 253"/>
                  <a:gd name="T67" fmla="*/ 21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230">
                    <a:moveTo>
                      <a:pt x="24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25"/>
                      <a:pt x="5" y="230"/>
                      <a:pt x="11" y="230"/>
                    </a:cubicBezTo>
                    <a:cubicBezTo>
                      <a:pt x="241" y="230"/>
                      <a:pt x="241" y="230"/>
                      <a:pt x="241" y="230"/>
                    </a:cubicBezTo>
                    <a:cubicBezTo>
                      <a:pt x="248" y="230"/>
                      <a:pt x="253" y="225"/>
                      <a:pt x="253" y="219"/>
                    </a:cubicBez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5"/>
                      <a:pt x="248" y="0"/>
                      <a:pt x="241" y="0"/>
                    </a:cubicBezTo>
                    <a:close/>
                    <a:moveTo>
                      <a:pt x="241" y="11"/>
                    </a:moveTo>
                    <a:cubicBezTo>
                      <a:pt x="241" y="171"/>
                      <a:pt x="241" y="171"/>
                      <a:pt x="241" y="171"/>
                    </a:cubicBezTo>
                    <a:cubicBezTo>
                      <a:pt x="204" y="130"/>
                      <a:pt x="204" y="130"/>
                      <a:pt x="204" y="130"/>
                    </a:cubicBezTo>
                    <a:cubicBezTo>
                      <a:pt x="202" y="128"/>
                      <a:pt x="199" y="127"/>
                      <a:pt x="195" y="127"/>
                    </a:cubicBezTo>
                    <a:cubicBezTo>
                      <a:pt x="192" y="127"/>
                      <a:pt x="189" y="128"/>
                      <a:pt x="187" y="130"/>
                    </a:cubicBezTo>
                    <a:cubicBezTo>
                      <a:pt x="157" y="164"/>
                      <a:pt x="157" y="164"/>
                      <a:pt x="157" y="164"/>
                    </a:cubicBezTo>
                    <a:cubicBezTo>
                      <a:pt x="66" y="61"/>
                      <a:pt x="66" y="61"/>
                      <a:pt x="66" y="61"/>
                    </a:cubicBezTo>
                    <a:cubicBezTo>
                      <a:pt x="64" y="59"/>
                      <a:pt x="61" y="57"/>
                      <a:pt x="57" y="57"/>
                    </a:cubicBezTo>
                    <a:cubicBezTo>
                      <a:pt x="54" y="57"/>
                      <a:pt x="51" y="59"/>
                      <a:pt x="49" y="61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11" y="11"/>
                      <a:pt x="11" y="11"/>
                      <a:pt x="11" y="11"/>
                    </a:cubicBezTo>
                    <a:lnTo>
                      <a:pt x="241" y="11"/>
                    </a:lnTo>
                    <a:close/>
                    <a:moveTo>
                      <a:pt x="11" y="122"/>
                    </a:moveTo>
                    <a:cubicBezTo>
                      <a:pt x="57" y="69"/>
                      <a:pt x="57" y="69"/>
                      <a:pt x="57" y="69"/>
                    </a:cubicBezTo>
                    <a:cubicBezTo>
                      <a:pt x="150" y="174"/>
                      <a:pt x="150" y="174"/>
                      <a:pt x="150" y="174"/>
                    </a:cubicBezTo>
                    <a:cubicBezTo>
                      <a:pt x="157" y="182"/>
                      <a:pt x="157" y="182"/>
                      <a:pt x="157" y="182"/>
                    </a:cubicBezTo>
                    <a:cubicBezTo>
                      <a:pt x="189" y="219"/>
                      <a:pt x="189" y="219"/>
                      <a:pt x="189" y="219"/>
                    </a:cubicBezTo>
                    <a:cubicBezTo>
                      <a:pt x="11" y="219"/>
                      <a:pt x="11" y="219"/>
                      <a:pt x="11" y="219"/>
                    </a:cubicBezTo>
                    <a:lnTo>
                      <a:pt x="11" y="122"/>
                    </a:lnTo>
                    <a:close/>
                    <a:moveTo>
                      <a:pt x="204" y="219"/>
                    </a:moveTo>
                    <a:cubicBezTo>
                      <a:pt x="165" y="173"/>
                      <a:pt x="165" y="173"/>
                      <a:pt x="165" y="173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241" y="188"/>
                      <a:pt x="241" y="188"/>
                      <a:pt x="241" y="188"/>
                    </a:cubicBezTo>
                    <a:cubicBezTo>
                      <a:pt x="241" y="219"/>
                      <a:pt x="241" y="219"/>
                      <a:pt x="241" y="219"/>
                    </a:cubicBezTo>
                    <a:lnTo>
                      <a:pt x="204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63" name="Freeform 7">
                <a:extLst>
                  <a:ext uri="{FF2B5EF4-FFF2-40B4-BE49-F238E27FC236}">
                    <a16:creationId xmlns="" xmlns:a16="http://schemas.microsoft.com/office/drawing/2014/main" id="{7CE2C4A0-6D01-4C6B-8750-0C0C469D66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32875" y="11272838"/>
                <a:ext cx="258763" cy="263525"/>
              </a:xfrm>
              <a:custGeom>
                <a:avLst/>
                <a:gdLst>
                  <a:gd name="T0" fmla="*/ 34 w 69"/>
                  <a:gd name="T1" fmla="*/ 70 h 70"/>
                  <a:gd name="T2" fmla="*/ 69 w 69"/>
                  <a:gd name="T3" fmla="*/ 35 h 70"/>
                  <a:gd name="T4" fmla="*/ 34 w 69"/>
                  <a:gd name="T5" fmla="*/ 0 h 70"/>
                  <a:gd name="T6" fmla="*/ 0 w 69"/>
                  <a:gd name="T7" fmla="*/ 35 h 70"/>
                  <a:gd name="T8" fmla="*/ 34 w 69"/>
                  <a:gd name="T9" fmla="*/ 70 h 70"/>
                  <a:gd name="T10" fmla="*/ 34 w 69"/>
                  <a:gd name="T11" fmla="*/ 12 h 70"/>
                  <a:gd name="T12" fmla="*/ 57 w 69"/>
                  <a:gd name="T13" fmla="*/ 35 h 70"/>
                  <a:gd name="T14" fmla="*/ 34 w 69"/>
                  <a:gd name="T15" fmla="*/ 58 h 70"/>
                  <a:gd name="T16" fmla="*/ 11 w 69"/>
                  <a:gd name="T17" fmla="*/ 35 h 70"/>
                  <a:gd name="T18" fmla="*/ 34 w 69"/>
                  <a:gd name="T19" fmla="*/ 1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70">
                    <a:moveTo>
                      <a:pt x="34" y="70"/>
                    </a:moveTo>
                    <a:cubicBezTo>
                      <a:pt x="53" y="70"/>
                      <a:pt x="69" y="54"/>
                      <a:pt x="69" y="35"/>
                    </a:cubicBezTo>
                    <a:cubicBezTo>
                      <a:pt x="69" y="16"/>
                      <a:pt x="53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54"/>
                      <a:pt x="15" y="70"/>
                      <a:pt x="34" y="70"/>
                    </a:cubicBezTo>
                    <a:close/>
                    <a:moveTo>
                      <a:pt x="34" y="12"/>
                    </a:moveTo>
                    <a:cubicBezTo>
                      <a:pt x="47" y="12"/>
                      <a:pt x="57" y="22"/>
                      <a:pt x="57" y="35"/>
                    </a:cubicBezTo>
                    <a:cubicBezTo>
                      <a:pt x="57" y="48"/>
                      <a:pt x="47" y="58"/>
                      <a:pt x="34" y="58"/>
                    </a:cubicBezTo>
                    <a:cubicBezTo>
                      <a:pt x="22" y="58"/>
                      <a:pt x="11" y="48"/>
                      <a:pt x="11" y="35"/>
                    </a:cubicBezTo>
                    <a:cubicBezTo>
                      <a:pt x="11" y="22"/>
                      <a:pt x="22" y="12"/>
                      <a:pt x="3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</p:grpSp>
        <p:sp>
          <p:nvSpPr>
            <p:cNvPr id="64" name="Freeform 22">
              <a:extLst>
                <a:ext uri="{FF2B5EF4-FFF2-40B4-BE49-F238E27FC236}">
                  <a16:creationId xmlns="" xmlns:a16="http://schemas.microsoft.com/office/drawing/2014/main" id="{5A83EE2C-7CB8-4A4A-902E-121B592EF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5719" y="2251506"/>
              <a:ext cx="453927" cy="327142"/>
            </a:xfrm>
            <a:custGeom>
              <a:avLst/>
              <a:gdLst>
                <a:gd name="T0" fmla="*/ 298 w 368"/>
                <a:gd name="T1" fmla="*/ 94 h 265"/>
                <a:gd name="T2" fmla="*/ 196 w 368"/>
                <a:gd name="T3" fmla="*/ 0 h 265"/>
                <a:gd name="T4" fmla="*/ 102 w 368"/>
                <a:gd name="T5" fmla="*/ 60 h 265"/>
                <a:gd name="T6" fmla="*/ 86 w 368"/>
                <a:gd name="T7" fmla="*/ 58 h 265"/>
                <a:gd name="T8" fmla="*/ 35 w 368"/>
                <a:gd name="T9" fmla="*/ 109 h 265"/>
                <a:gd name="T10" fmla="*/ 37 w 368"/>
                <a:gd name="T11" fmla="*/ 126 h 265"/>
                <a:gd name="T12" fmla="*/ 0 w 368"/>
                <a:gd name="T13" fmla="*/ 190 h 265"/>
                <a:gd name="T14" fmla="*/ 75 w 368"/>
                <a:gd name="T15" fmla="*/ 265 h 265"/>
                <a:gd name="T16" fmla="*/ 75 w 368"/>
                <a:gd name="T17" fmla="*/ 265 h 265"/>
                <a:gd name="T18" fmla="*/ 282 w 368"/>
                <a:gd name="T19" fmla="*/ 265 h 265"/>
                <a:gd name="T20" fmla="*/ 282 w 368"/>
                <a:gd name="T21" fmla="*/ 265 h 265"/>
                <a:gd name="T22" fmla="*/ 368 w 368"/>
                <a:gd name="T23" fmla="*/ 178 h 265"/>
                <a:gd name="T24" fmla="*/ 298 w 368"/>
                <a:gd name="T25" fmla="*/ 94 h 265"/>
                <a:gd name="T26" fmla="*/ 282 w 368"/>
                <a:gd name="T27" fmla="*/ 242 h 265"/>
                <a:gd name="T28" fmla="*/ 282 w 368"/>
                <a:gd name="T29" fmla="*/ 242 h 265"/>
                <a:gd name="T30" fmla="*/ 75 w 368"/>
                <a:gd name="T31" fmla="*/ 242 h 265"/>
                <a:gd name="T32" fmla="*/ 23 w 368"/>
                <a:gd name="T33" fmla="*/ 190 h 265"/>
                <a:gd name="T34" fmla="*/ 49 w 368"/>
                <a:gd name="T35" fmla="*/ 145 h 265"/>
                <a:gd name="T36" fmla="*/ 59 w 368"/>
                <a:gd name="T37" fmla="*/ 118 h 265"/>
                <a:gd name="T38" fmla="*/ 58 w 368"/>
                <a:gd name="T39" fmla="*/ 109 h 265"/>
                <a:gd name="T40" fmla="*/ 86 w 368"/>
                <a:gd name="T41" fmla="*/ 81 h 265"/>
                <a:gd name="T42" fmla="*/ 102 w 368"/>
                <a:gd name="T43" fmla="*/ 83 h 265"/>
                <a:gd name="T44" fmla="*/ 123 w 368"/>
                <a:gd name="T45" fmla="*/ 70 h 265"/>
                <a:gd name="T46" fmla="*/ 196 w 368"/>
                <a:gd name="T47" fmla="*/ 23 h 265"/>
                <a:gd name="T48" fmla="*/ 275 w 368"/>
                <a:gd name="T49" fmla="*/ 96 h 265"/>
                <a:gd name="T50" fmla="*/ 294 w 368"/>
                <a:gd name="T51" fmla="*/ 116 h 265"/>
                <a:gd name="T52" fmla="*/ 345 w 368"/>
                <a:gd name="T53" fmla="*/ 178 h 265"/>
                <a:gd name="T54" fmla="*/ 282 w 368"/>
                <a:gd name="T55" fmla="*/ 2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8" h="265">
                  <a:moveTo>
                    <a:pt x="298" y="94"/>
                  </a:moveTo>
                  <a:cubicBezTo>
                    <a:pt x="293" y="41"/>
                    <a:pt x="250" y="0"/>
                    <a:pt x="196" y="0"/>
                  </a:cubicBezTo>
                  <a:cubicBezTo>
                    <a:pt x="154" y="0"/>
                    <a:pt x="118" y="25"/>
                    <a:pt x="102" y="60"/>
                  </a:cubicBezTo>
                  <a:cubicBezTo>
                    <a:pt x="97" y="59"/>
                    <a:pt x="92" y="58"/>
                    <a:pt x="86" y="58"/>
                  </a:cubicBezTo>
                  <a:cubicBezTo>
                    <a:pt x="58" y="58"/>
                    <a:pt x="35" y="81"/>
                    <a:pt x="35" y="109"/>
                  </a:cubicBezTo>
                  <a:cubicBezTo>
                    <a:pt x="35" y="115"/>
                    <a:pt x="36" y="120"/>
                    <a:pt x="37" y="126"/>
                  </a:cubicBezTo>
                  <a:cubicBezTo>
                    <a:pt x="15" y="139"/>
                    <a:pt x="0" y="162"/>
                    <a:pt x="0" y="190"/>
                  </a:cubicBezTo>
                  <a:cubicBezTo>
                    <a:pt x="0" y="231"/>
                    <a:pt x="34" y="265"/>
                    <a:pt x="75" y="265"/>
                  </a:cubicBezTo>
                  <a:cubicBezTo>
                    <a:pt x="75" y="265"/>
                    <a:pt x="75" y="265"/>
                    <a:pt x="75" y="265"/>
                  </a:cubicBezTo>
                  <a:cubicBezTo>
                    <a:pt x="282" y="265"/>
                    <a:pt x="282" y="265"/>
                    <a:pt x="282" y="265"/>
                  </a:cubicBezTo>
                  <a:cubicBezTo>
                    <a:pt x="282" y="265"/>
                    <a:pt x="282" y="265"/>
                    <a:pt x="282" y="265"/>
                  </a:cubicBezTo>
                  <a:cubicBezTo>
                    <a:pt x="330" y="265"/>
                    <a:pt x="368" y="226"/>
                    <a:pt x="368" y="178"/>
                  </a:cubicBezTo>
                  <a:cubicBezTo>
                    <a:pt x="368" y="136"/>
                    <a:pt x="338" y="101"/>
                    <a:pt x="298" y="94"/>
                  </a:cubicBezTo>
                  <a:close/>
                  <a:moveTo>
                    <a:pt x="282" y="242"/>
                  </a:moveTo>
                  <a:cubicBezTo>
                    <a:pt x="282" y="242"/>
                    <a:pt x="282" y="242"/>
                    <a:pt x="282" y="242"/>
                  </a:cubicBezTo>
                  <a:cubicBezTo>
                    <a:pt x="75" y="242"/>
                    <a:pt x="75" y="242"/>
                    <a:pt x="75" y="242"/>
                  </a:cubicBezTo>
                  <a:cubicBezTo>
                    <a:pt x="46" y="242"/>
                    <a:pt x="23" y="219"/>
                    <a:pt x="23" y="190"/>
                  </a:cubicBezTo>
                  <a:cubicBezTo>
                    <a:pt x="23" y="172"/>
                    <a:pt x="33" y="155"/>
                    <a:pt x="49" y="145"/>
                  </a:cubicBezTo>
                  <a:cubicBezTo>
                    <a:pt x="65" y="136"/>
                    <a:pt x="66" y="135"/>
                    <a:pt x="59" y="118"/>
                  </a:cubicBezTo>
                  <a:cubicBezTo>
                    <a:pt x="58" y="115"/>
                    <a:pt x="58" y="112"/>
                    <a:pt x="58" y="109"/>
                  </a:cubicBezTo>
                  <a:cubicBezTo>
                    <a:pt x="58" y="94"/>
                    <a:pt x="70" y="81"/>
                    <a:pt x="86" y="81"/>
                  </a:cubicBezTo>
                  <a:cubicBezTo>
                    <a:pt x="86" y="81"/>
                    <a:pt x="94" y="80"/>
                    <a:pt x="102" y="83"/>
                  </a:cubicBezTo>
                  <a:cubicBezTo>
                    <a:pt x="115" y="89"/>
                    <a:pt x="117" y="83"/>
                    <a:pt x="123" y="70"/>
                  </a:cubicBezTo>
                  <a:cubicBezTo>
                    <a:pt x="136" y="41"/>
                    <a:pt x="165" y="23"/>
                    <a:pt x="196" y="23"/>
                  </a:cubicBezTo>
                  <a:cubicBezTo>
                    <a:pt x="237" y="23"/>
                    <a:pt x="271" y="54"/>
                    <a:pt x="275" y="96"/>
                  </a:cubicBezTo>
                  <a:cubicBezTo>
                    <a:pt x="277" y="112"/>
                    <a:pt x="277" y="112"/>
                    <a:pt x="294" y="116"/>
                  </a:cubicBezTo>
                  <a:cubicBezTo>
                    <a:pt x="324" y="122"/>
                    <a:pt x="345" y="148"/>
                    <a:pt x="345" y="178"/>
                  </a:cubicBezTo>
                  <a:cubicBezTo>
                    <a:pt x="345" y="213"/>
                    <a:pt x="317" y="242"/>
                    <a:pt x="282" y="2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/>
            </a:p>
          </p:txBody>
        </p:sp>
        <p:grpSp>
          <p:nvGrpSpPr>
            <p:cNvPr id="65" name="Group 122">
              <a:extLst>
                <a:ext uri="{FF2B5EF4-FFF2-40B4-BE49-F238E27FC236}">
                  <a16:creationId xmlns="" xmlns:a16="http://schemas.microsoft.com/office/drawing/2014/main" id="{39513AD3-61AA-4593-8A81-557ADC08D716}"/>
                </a:ext>
              </a:extLst>
            </p:cNvPr>
            <p:cNvGrpSpPr/>
            <p:nvPr/>
          </p:nvGrpSpPr>
          <p:grpSpPr>
            <a:xfrm>
              <a:off x="1298453" y="3557074"/>
              <a:ext cx="453927" cy="383489"/>
              <a:chOff x="13828713" y="2805113"/>
              <a:chExt cx="1381125" cy="1166812"/>
            </a:xfrm>
            <a:solidFill>
              <a:schemeClr val="bg1"/>
            </a:solidFill>
          </p:grpSpPr>
          <p:sp>
            <p:nvSpPr>
              <p:cNvPr id="66" name="Freeform 10">
                <a:extLst>
                  <a:ext uri="{FF2B5EF4-FFF2-40B4-BE49-F238E27FC236}">
                    <a16:creationId xmlns="" xmlns:a16="http://schemas.microsoft.com/office/drawing/2014/main" id="{A05FCF07-E0A5-459C-B76B-C09B9AEAB4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73200" y="3109913"/>
                <a:ext cx="690563" cy="690562"/>
              </a:xfrm>
              <a:custGeom>
                <a:avLst/>
                <a:gdLst>
                  <a:gd name="T0" fmla="*/ 92 w 184"/>
                  <a:gd name="T1" fmla="*/ 0 h 184"/>
                  <a:gd name="T2" fmla="*/ 0 w 184"/>
                  <a:gd name="T3" fmla="*/ 92 h 184"/>
                  <a:gd name="T4" fmla="*/ 92 w 184"/>
                  <a:gd name="T5" fmla="*/ 184 h 184"/>
                  <a:gd name="T6" fmla="*/ 184 w 184"/>
                  <a:gd name="T7" fmla="*/ 92 h 184"/>
                  <a:gd name="T8" fmla="*/ 92 w 184"/>
                  <a:gd name="T9" fmla="*/ 0 h 184"/>
                  <a:gd name="T10" fmla="*/ 144 w 184"/>
                  <a:gd name="T11" fmla="*/ 137 h 184"/>
                  <a:gd name="T12" fmla="*/ 47 w 184"/>
                  <a:gd name="T13" fmla="*/ 144 h 184"/>
                  <a:gd name="T14" fmla="*/ 39 w 184"/>
                  <a:gd name="T15" fmla="*/ 47 h 184"/>
                  <a:gd name="T16" fmla="*/ 137 w 184"/>
                  <a:gd name="T17" fmla="*/ 39 h 184"/>
                  <a:gd name="T18" fmla="*/ 144 w 184"/>
                  <a:gd name="T19" fmla="*/ 13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84">
                    <a:moveTo>
                      <a:pt x="92" y="0"/>
                    </a:moveTo>
                    <a:cubicBezTo>
                      <a:pt x="41" y="0"/>
                      <a:pt x="0" y="41"/>
                      <a:pt x="0" y="92"/>
                    </a:cubicBezTo>
                    <a:cubicBezTo>
                      <a:pt x="0" y="143"/>
                      <a:pt x="41" y="184"/>
                      <a:pt x="92" y="184"/>
                    </a:cubicBezTo>
                    <a:cubicBezTo>
                      <a:pt x="143" y="184"/>
                      <a:pt x="184" y="143"/>
                      <a:pt x="184" y="92"/>
                    </a:cubicBezTo>
                    <a:cubicBezTo>
                      <a:pt x="184" y="41"/>
                      <a:pt x="143" y="0"/>
                      <a:pt x="92" y="0"/>
                    </a:cubicBezTo>
                    <a:close/>
                    <a:moveTo>
                      <a:pt x="144" y="137"/>
                    </a:moveTo>
                    <a:cubicBezTo>
                      <a:pt x="119" y="166"/>
                      <a:pt x="76" y="169"/>
                      <a:pt x="47" y="144"/>
                    </a:cubicBezTo>
                    <a:cubicBezTo>
                      <a:pt x="18" y="120"/>
                      <a:pt x="15" y="76"/>
                      <a:pt x="39" y="47"/>
                    </a:cubicBezTo>
                    <a:cubicBezTo>
                      <a:pt x="64" y="18"/>
                      <a:pt x="108" y="15"/>
                      <a:pt x="137" y="39"/>
                    </a:cubicBezTo>
                    <a:cubicBezTo>
                      <a:pt x="166" y="64"/>
                      <a:pt x="169" y="108"/>
                      <a:pt x="144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67" name="Freeform 11">
                <a:extLst>
                  <a:ext uri="{FF2B5EF4-FFF2-40B4-BE49-F238E27FC236}">
                    <a16:creationId xmlns="" xmlns:a16="http://schemas.microsoft.com/office/drawing/2014/main" id="{012B55E6-C48E-4F93-8CF2-FB20DAF82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46238" y="3281363"/>
                <a:ext cx="195263" cy="195262"/>
              </a:xfrm>
              <a:custGeom>
                <a:avLst/>
                <a:gdLst>
                  <a:gd name="T0" fmla="*/ 46 w 52"/>
                  <a:gd name="T1" fmla="*/ 0 h 52"/>
                  <a:gd name="T2" fmla="*/ 0 w 52"/>
                  <a:gd name="T3" fmla="*/ 46 h 52"/>
                  <a:gd name="T4" fmla="*/ 0 w 52"/>
                  <a:gd name="T5" fmla="*/ 46 h 52"/>
                  <a:gd name="T6" fmla="*/ 6 w 52"/>
                  <a:gd name="T7" fmla="*/ 52 h 52"/>
                  <a:gd name="T8" fmla="*/ 11 w 52"/>
                  <a:gd name="T9" fmla="*/ 46 h 52"/>
                  <a:gd name="T10" fmla="*/ 11 w 52"/>
                  <a:gd name="T11" fmla="*/ 46 h 52"/>
                  <a:gd name="T12" fmla="*/ 46 w 52"/>
                  <a:gd name="T13" fmla="*/ 11 h 52"/>
                  <a:gd name="T14" fmla="*/ 52 w 52"/>
                  <a:gd name="T15" fmla="*/ 6 h 52"/>
                  <a:gd name="T16" fmla="*/ 4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6" y="0"/>
                    </a:moveTo>
                    <a:cubicBezTo>
                      <a:pt x="20" y="0"/>
                      <a:pt x="0" y="20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9"/>
                      <a:pt x="2" y="52"/>
                      <a:pt x="6" y="52"/>
                    </a:cubicBezTo>
                    <a:cubicBezTo>
                      <a:pt x="9" y="52"/>
                      <a:pt x="11" y="49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27"/>
                      <a:pt x="27" y="11"/>
                      <a:pt x="46" y="11"/>
                    </a:cubicBezTo>
                    <a:cubicBezTo>
                      <a:pt x="49" y="11"/>
                      <a:pt x="52" y="9"/>
                      <a:pt x="52" y="6"/>
                    </a:cubicBezTo>
                    <a:cubicBezTo>
                      <a:pt x="52" y="2"/>
                      <a:pt x="49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68" name="Freeform 12">
                <a:extLst>
                  <a:ext uri="{FF2B5EF4-FFF2-40B4-BE49-F238E27FC236}">
                    <a16:creationId xmlns="" xmlns:a16="http://schemas.microsoft.com/office/drawing/2014/main" id="{7CB014F1-73E3-4098-8EFB-887357744A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28713" y="2805113"/>
                <a:ext cx="1381125" cy="1166812"/>
              </a:xfrm>
              <a:custGeom>
                <a:avLst/>
                <a:gdLst>
                  <a:gd name="T0" fmla="*/ 339 w 368"/>
                  <a:gd name="T1" fmla="*/ 70 h 311"/>
                  <a:gd name="T2" fmla="*/ 289 w 368"/>
                  <a:gd name="T3" fmla="*/ 61 h 311"/>
                  <a:gd name="T4" fmla="*/ 273 w 368"/>
                  <a:gd name="T5" fmla="*/ 22 h 311"/>
                  <a:gd name="T6" fmla="*/ 241 w 368"/>
                  <a:gd name="T7" fmla="*/ 0 h 311"/>
                  <a:gd name="T8" fmla="*/ 126 w 368"/>
                  <a:gd name="T9" fmla="*/ 0 h 311"/>
                  <a:gd name="T10" fmla="*/ 94 w 368"/>
                  <a:gd name="T11" fmla="*/ 22 h 311"/>
                  <a:gd name="T12" fmla="*/ 78 w 368"/>
                  <a:gd name="T13" fmla="*/ 61 h 311"/>
                  <a:gd name="T14" fmla="*/ 29 w 368"/>
                  <a:gd name="T15" fmla="*/ 70 h 311"/>
                  <a:gd name="T16" fmla="*/ 0 w 368"/>
                  <a:gd name="T17" fmla="*/ 104 h 311"/>
                  <a:gd name="T18" fmla="*/ 0 w 368"/>
                  <a:gd name="T19" fmla="*/ 277 h 311"/>
                  <a:gd name="T20" fmla="*/ 34 w 368"/>
                  <a:gd name="T21" fmla="*/ 311 h 311"/>
                  <a:gd name="T22" fmla="*/ 333 w 368"/>
                  <a:gd name="T23" fmla="*/ 311 h 311"/>
                  <a:gd name="T24" fmla="*/ 368 w 368"/>
                  <a:gd name="T25" fmla="*/ 277 h 311"/>
                  <a:gd name="T26" fmla="*/ 368 w 368"/>
                  <a:gd name="T27" fmla="*/ 104 h 311"/>
                  <a:gd name="T28" fmla="*/ 339 w 368"/>
                  <a:gd name="T29" fmla="*/ 70 h 311"/>
                  <a:gd name="T30" fmla="*/ 345 w 368"/>
                  <a:gd name="T31" fmla="*/ 277 h 311"/>
                  <a:gd name="T32" fmla="*/ 333 w 368"/>
                  <a:gd name="T33" fmla="*/ 288 h 311"/>
                  <a:gd name="T34" fmla="*/ 34 w 368"/>
                  <a:gd name="T35" fmla="*/ 288 h 311"/>
                  <a:gd name="T36" fmla="*/ 23 w 368"/>
                  <a:gd name="T37" fmla="*/ 277 h 311"/>
                  <a:gd name="T38" fmla="*/ 23 w 368"/>
                  <a:gd name="T39" fmla="*/ 104 h 311"/>
                  <a:gd name="T40" fmla="*/ 32 w 368"/>
                  <a:gd name="T41" fmla="*/ 92 h 311"/>
                  <a:gd name="T42" fmla="*/ 95 w 368"/>
                  <a:gd name="T43" fmla="*/ 82 h 311"/>
                  <a:gd name="T44" fmla="*/ 116 w 368"/>
                  <a:gd name="T45" fmla="*/ 31 h 311"/>
                  <a:gd name="T46" fmla="*/ 126 w 368"/>
                  <a:gd name="T47" fmla="*/ 23 h 311"/>
                  <a:gd name="T48" fmla="*/ 241 w 368"/>
                  <a:gd name="T49" fmla="*/ 23 h 311"/>
                  <a:gd name="T50" fmla="*/ 252 w 368"/>
                  <a:gd name="T51" fmla="*/ 31 h 311"/>
                  <a:gd name="T52" fmla="*/ 273 w 368"/>
                  <a:gd name="T53" fmla="*/ 82 h 311"/>
                  <a:gd name="T54" fmla="*/ 335 w 368"/>
                  <a:gd name="T55" fmla="*/ 92 h 311"/>
                  <a:gd name="T56" fmla="*/ 345 w 368"/>
                  <a:gd name="T57" fmla="*/ 104 h 311"/>
                  <a:gd name="T58" fmla="*/ 345 w 368"/>
                  <a:gd name="T59" fmla="*/ 27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8" h="311">
                    <a:moveTo>
                      <a:pt x="339" y="70"/>
                    </a:moveTo>
                    <a:cubicBezTo>
                      <a:pt x="289" y="61"/>
                      <a:pt x="289" y="61"/>
                      <a:pt x="289" y="61"/>
                    </a:cubicBezTo>
                    <a:cubicBezTo>
                      <a:pt x="273" y="22"/>
                      <a:pt x="273" y="22"/>
                      <a:pt x="273" y="22"/>
                    </a:cubicBezTo>
                    <a:cubicBezTo>
                      <a:pt x="268" y="9"/>
                      <a:pt x="256" y="0"/>
                      <a:pt x="241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12" y="0"/>
                      <a:pt x="99" y="9"/>
                      <a:pt x="94" y="22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12" y="73"/>
                      <a:pt x="0" y="87"/>
                      <a:pt x="0" y="104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296"/>
                      <a:pt x="15" y="311"/>
                      <a:pt x="34" y="311"/>
                    </a:cubicBezTo>
                    <a:cubicBezTo>
                      <a:pt x="333" y="311"/>
                      <a:pt x="333" y="311"/>
                      <a:pt x="333" y="311"/>
                    </a:cubicBezTo>
                    <a:cubicBezTo>
                      <a:pt x="353" y="311"/>
                      <a:pt x="368" y="296"/>
                      <a:pt x="368" y="277"/>
                    </a:cubicBezTo>
                    <a:cubicBezTo>
                      <a:pt x="368" y="104"/>
                      <a:pt x="368" y="104"/>
                      <a:pt x="368" y="104"/>
                    </a:cubicBezTo>
                    <a:cubicBezTo>
                      <a:pt x="368" y="87"/>
                      <a:pt x="356" y="73"/>
                      <a:pt x="339" y="70"/>
                    </a:cubicBezTo>
                    <a:close/>
                    <a:moveTo>
                      <a:pt x="345" y="277"/>
                    </a:moveTo>
                    <a:cubicBezTo>
                      <a:pt x="345" y="283"/>
                      <a:pt x="340" y="288"/>
                      <a:pt x="333" y="288"/>
                    </a:cubicBezTo>
                    <a:cubicBezTo>
                      <a:pt x="34" y="288"/>
                      <a:pt x="34" y="288"/>
                      <a:pt x="34" y="288"/>
                    </a:cubicBezTo>
                    <a:cubicBezTo>
                      <a:pt x="28" y="288"/>
                      <a:pt x="23" y="283"/>
                      <a:pt x="23" y="277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98"/>
                      <a:pt x="27" y="93"/>
                      <a:pt x="32" y="9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7" y="26"/>
                      <a:pt x="122" y="23"/>
                      <a:pt x="126" y="23"/>
                    </a:cubicBezTo>
                    <a:cubicBezTo>
                      <a:pt x="241" y="23"/>
                      <a:pt x="241" y="23"/>
                      <a:pt x="241" y="23"/>
                    </a:cubicBezTo>
                    <a:cubicBezTo>
                      <a:pt x="246" y="23"/>
                      <a:pt x="250" y="26"/>
                      <a:pt x="252" y="31"/>
                    </a:cubicBezTo>
                    <a:cubicBezTo>
                      <a:pt x="273" y="82"/>
                      <a:pt x="273" y="82"/>
                      <a:pt x="273" y="82"/>
                    </a:cubicBezTo>
                    <a:cubicBezTo>
                      <a:pt x="335" y="92"/>
                      <a:pt x="335" y="92"/>
                      <a:pt x="335" y="92"/>
                    </a:cubicBezTo>
                    <a:cubicBezTo>
                      <a:pt x="341" y="93"/>
                      <a:pt x="345" y="98"/>
                      <a:pt x="345" y="104"/>
                    </a:cubicBezTo>
                    <a:lnTo>
                      <a:pt x="345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</p:grpSp>
        <p:grpSp>
          <p:nvGrpSpPr>
            <p:cNvPr id="69" name="Group 126">
              <a:extLst>
                <a:ext uri="{FF2B5EF4-FFF2-40B4-BE49-F238E27FC236}">
                  <a16:creationId xmlns="" xmlns:a16="http://schemas.microsoft.com/office/drawing/2014/main" id="{2C86ACF6-5344-4BB8-B512-051D2D172824}"/>
                </a:ext>
              </a:extLst>
            </p:cNvPr>
            <p:cNvGrpSpPr/>
            <p:nvPr/>
          </p:nvGrpSpPr>
          <p:grpSpPr>
            <a:xfrm>
              <a:off x="3462153" y="3547177"/>
              <a:ext cx="481059" cy="414273"/>
              <a:chOff x="2727325" y="-39687"/>
              <a:chExt cx="1463675" cy="1260475"/>
            </a:xfrm>
            <a:solidFill>
              <a:schemeClr val="bg1"/>
            </a:solidFill>
          </p:grpSpPr>
          <p:sp>
            <p:nvSpPr>
              <p:cNvPr id="70" name="Freeform 20">
                <a:extLst>
                  <a:ext uri="{FF2B5EF4-FFF2-40B4-BE49-F238E27FC236}">
                    <a16:creationId xmlns="" xmlns:a16="http://schemas.microsoft.com/office/drawing/2014/main" id="{4B356B8E-9220-451A-87C4-E9DE6078C3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27325" y="-39687"/>
                <a:ext cx="1463675" cy="1260475"/>
              </a:xfrm>
              <a:custGeom>
                <a:avLst/>
                <a:gdLst>
                  <a:gd name="T0" fmla="*/ 347 w 390"/>
                  <a:gd name="T1" fmla="*/ 42 h 336"/>
                  <a:gd name="T2" fmla="*/ 195 w 390"/>
                  <a:gd name="T3" fmla="*/ 38 h 336"/>
                  <a:gd name="T4" fmla="*/ 43 w 390"/>
                  <a:gd name="T5" fmla="*/ 42 h 336"/>
                  <a:gd name="T6" fmla="*/ 43 w 390"/>
                  <a:gd name="T7" fmla="*/ 196 h 336"/>
                  <a:gd name="T8" fmla="*/ 170 w 390"/>
                  <a:gd name="T9" fmla="*/ 322 h 336"/>
                  <a:gd name="T10" fmla="*/ 220 w 390"/>
                  <a:gd name="T11" fmla="*/ 322 h 336"/>
                  <a:gd name="T12" fmla="*/ 347 w 390"/>
                  <a:gd name="T13" fmla="*/ 196 h 336"/>
                  <a:gd name="T14" fmla="*/ 347 w 390"/>
                  <a:gd name="T15" fmla="*/ 42 h 336"/>
                  <a:gd name="T16" fmla="*/ 330 w 390"/>
                  <a:gd name="T17" fmla="*/ 180 h 336"/>
                  <a:gd name="T18" fmla="*/ 203 w 390"/>
                  <a:gd name="T19" fmla="*/ 306 h 336"/>
                  <a:gd name="T20" fmla="*/ 187 w 390"/>
                  <a:gd name="T21" fmla="*/ 306 h 336"/>
                  <a:gd name="T22" fmla="*/ 59 w 390"/>
                  <a:gd name="T23" fmla="*/ 180 h 336"/>
                  <a:gd name="T24" fmla="*/ 59 w 390"/>
                  <a:gd name="T25" fmla="*/ 58 h 336"/>
                  <a:gd name="T26" fmla="*/ 179 w 390"/>
                  <a:gd name="T27" fmla="*/ 55 h 336"/>
                  <a:gd name="T28" fmla="*/ 195 w 390"/>
                  <a:gd name="T29" fmla="*/ 70 h 336"/>
                  <a:gd name="T30" fmla="*/ 210 w 390"/>
                  <a:gd name="T31" fmla="*/ 55 h 336"/>
                  <a:gd name="T32" fmla="*/ 330 w 390"/>
                  <a:gd name="T33" fmla="*/ 58 h 336"/>
                  <a:gd name="T34" fmla="*/ 330 w 390"/>
                  <a:gd name="T35" fmla="*/ 18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0" h="336">
                    <a:moveTo>
                      <a:pt x="347" y="42"/>
                    </a:moveTo>
                    <a:cubicBezTo>
                      <a:pt x="305" y="0"/>
                      <a:pt x="238" y="0"/>
                      <a:pt x="195" y="38"/>
                    </a:cubicBezTo>
                    <a:cubicBezTo>
                      <a:pt x="152" y="0"/>
                      <a:pt x="85" y="0"/>
                      <a:pt x="43" y="42"/>
                    </a:cubicBezTo>
                    <a:cubicBezTo>
                      <a:pt x="0" y="84"/>
                      <a:pt x="0" y="154"/>
                      <a:pt x="43" y="196"/>
                    </a:cubicBezTo>
                    <a:cubicBezTo>
                      <a:pt x="55" y="208"/>
                      <a:pt x="170" y="322"/>
                      <a:pt x="170" y="322"/>
                    </a:cubicBezTo>
                    <a:cubicBezTo>
                      <a:pt x="184" y="336"/>
                      <a:pt x="206" y="336"/>
                      <a:pt x="220" y="322"/>
                    </a:cubicBezTo>
                    <a:cubicBezTo>
                      <a:pt x="220" y="322"/>
                      <a:pt x="345" y="198"/>
                      <a:pt x="347" y="196"/>
                    </a:cubicBezTo>
                    <a:cubicBezTo>
                      <a:pt x="390" y="154"/>
                      <a:pt x="390" y="84"/>
                      <a:pt x="347" y="42"/>
                    </a:cubicBezTo>
                    <a:close/>
                    <a:moveTo>
                      <a:pt x="330" y="180"/>
                    </a:moveTo>
                    <a:cubicBezTo>
                      <a:pt x="203" y="306"/>
                      <a:pt x="203" y="306"/>
                      <a:pt x="203" y="306"/>
                    </a:cubicBezTo>
                    <a:cubicBezTo>
                      <a:pt x="199" y="310"/>
                      <a:pt x="191" y="310"/>
                      <a:pt x="187" y="306"/>
                    </a:cubicBezTo>
                    <a:cubicBezTo>
                      <a:pt x="59" y="180"/>
                      <a:pt x="59" y="180"/>
                      <a:pt x="59" y="180"/>
                    </a:cubicBezTo>
                    <a:cubicBezTo>
                      <a:pt x="25" y="146"/>
                      <a:pt x="25" y="92"/>
                      <a:pt x="59" y="58"/>
                    </a:cubicBezTo>
                    <a:cubicBezTo>
                      <a:pt x="92" y="26"/>
                      <a:pt x="145" y="25"/>
                      <a:pt x="179" y="55"/>
                    </a:cubicBezTo>
                    <a:cubicBezTo>
                      <a:pt x="195" y="70"/>
                      <a:pt x="195" y="70"/>
                      <a:pt x="195" y="70"/>
                    </a:cubicBezTo>
                    <a:cubicBezTo>
                      <a:pt x="210" y="55"/>
                      <a:pt x="210" y="55"/>
                      <a:pt x="210" y="55"/>
                    </a:cubicBezTo>
                    <a:cubicBezTo>
                      <a:pt x="245" y="25"/>
                      <a:pt x="298" y="26"/>
                      <a:pt x="330" y="58"/>
                    </a:cubicBezTo>
                    <a:cubicBezTo>
                      <a:pt x="364" y="92"/>
                      <a:pt x="364" y="146"/>
                      <a:pt x="330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71" name="Freeform 21">
                <a:extLst>
                  <a:ext uri="{FF2B5EF4-FFF2-40B4-BE49-F238E27FC236}">
                    <a16:creationId xmlns="" xmlns:a16="http://schemas.microsoft.com/office/drawing/2014/main" id="{B4A15592-17DD-4D82-B441-C71572939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913" y="215900"/>
                <a:ext cx="206375" cy="201612"/>
              </a:xfrm>
              <a:custGeom>
                <a:avLst/>
                <a:gdLst>
                  <a:gd name="T0" fmla="*/ 49 w 55"/>
                  <a:gd name="T1" fmla="*/ 0 h 54"/>
                  <a:gd name="T2" fmla="*/ 49 w 55"/>
                  <a:gd name="T3" fmla="*/ 0 h 54"/>
                  <a:gd name="T4" fmla="*/ 0 w 55"/>
                  <a:gd name="T5" fmla="*/ 48 h 54"/>
                  <a:gd name="T6" fmla="*/ 0 w 55"/>
                  <a:gd name="T7" fmla="*/ 48 h 54"/>
                  <a:gd name="T8" fmla="*/ 6 w 55"/>
                  <a:gd name="T9" fmla="*/ 54 h 54"/>
                  <a:gd name="T10" fmla="*/ 12 w 55"/>
                  <a:gd name="T11" fmla="*/ 48 h 54"/>
                  <a:gd name="T12" fmla="*/ 12 w 55"/>
                  <a:gd name="T13" fmla="*/ 48 h 54"/>
                  <a:gd name="T14" fmla="*/ 49 w 55"/>
                  <a:gd name="T15" fmla="*/ 11 h 54"/>
                  <a:gd name="T16" fmla="*/ 49 w 55"/>
                  <a:gd name="T17" fmla="*/ 11 h 54"/>
                  <a:gd name="T18" fmla="*/ 55 w 55"/>
                  <a:gd name="T19" fmla="*/ 5 h 54"/>
                  <a:gd name="T20" fmla="*/ 49 w 55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54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2"/>
                      <a:pt x="3" y="54"/>
                      <a:pt x="6" y="54"/>
                    </a:cubicBezTo>
                    <a:cubicBezTo>
                      <a:pt x="9" y="54"/>
                      <a:pt x="12" y="52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28"/>
                      <a:pt x="2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2" y="11"/>
                      <a:pt x="55" y="8"/>
                      <a:pt x="55" y="5"/>
                    </a:cubicBezTo>
                    <a:cubicBezTo>
                      <a:pt x="55" y="2"/>
                      <a:pt x="52" y="0"/>
                      <a:pt x="4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9A104A1D-FADE-4F9E-9707-0A712D1A9011}"/>
                </a:ext>
              </a:extLst>
            </p:cNvPr>
            <p:cNvSpPr txBox="1"/>
            <p:nvPr/>
          </p:nvSpPr>
          <p:spPr>
            <a:xfrm>
              <a:off x="2433950" y="2664668"/>
              <a:ext cx="2537465" cy="589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Проведение аудитов (технические, экологические, финансовые и другие)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0E39E974-EC54-449F-911C-018F965A1723}"/>
                </a:ext>
              </a:extLst>
            </p:cNvPr>
            <p:cNvSpPr txBox="1"/>
            <p:nvPr/>
          </p:nvSpPr>
          <p:spPr>
            <a:xfrm>
              <a:off x="4836323" y="2590817"/>
              <a:ext cx="2185913" cy="750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Инженерно-консультационные и расчетно-аналитические услуги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C017D147-C687-4E2B-8F55-00DB1621F3A5}"/>
                </a:ext>
              </a:extLst>
            </p:cNvPr>
            <p:cNvSpPr txBox="1"/>
            <p:nvPr/>
          </p:nvSpPr>
          <p:spPr>
            <a:xfrm>
              <a:off x="494851" y="4041684"/>
              <a:ext cx="206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Маркетинговые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услуги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0282A73A-96F2-45F4-BB81-F3CB4B59F369}"/>
                </a:ext>
              </a:extLst>
            </p:cNvPr>
            <p:cNvSpPr txBox="1"/>
            <p:nvPr/>
          </p:nvSpPr>
          <p:spPr>
            <a:xfrm>
              <a:off x="2662886" y="4038296"/>
              <a:ext cx="206125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Сертификация и патентование 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BD0DB44E-5831-45DF-BDC1-C25C50FD55E6}"/>
                </a:ext>
              </a:extLst>
            </p:cNvPr>
            <p:cNvSpPr txBox="1"/>
            <p:nvPr/>
          </p:nvSpPr>
          <p:spPr>
            <a:xfrm>
              <a:off x="4849059" y="4037184"/>
              <a:ext cx="2061255" cy="428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Создание конструкторской документации</a:t>
              </a:r>
            </a:p>
          </p:txBody>
        </p:sp>
      </p:grp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D92DA573-6AD9-4C84-8A87-C0419E1F8646}"/>
              </a:ext>
            </a:extLst>
          </p:cNvPr>
          <p:cNvSpPr/>
          <p:nvPr/>
        </p:nvSpPr>
        <p:spPr>
          <a:xfrm>
            <a:off x="392648" y="1779662"/>
            <a:ext cx="4936163" cy="661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Услуги предоставляются на условиях софинансирования:</a:t>
            </a:r>
          </a:p>
          <a:p>
            <a:pPr marL="171450" indent="-171450">
              <a:spcBef>
                <a:spcPts val="600"/>
              </a:spcBef>
              <a:buFont typeface="Golos Text" panose="020B0503020202020204" pitchFamily="34" charset="0"/>
              <a:buChar char="‑"/>
            </a:pP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 5%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стоимости услуги оплачивает Заявитель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95%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стоимости услуги оплачивает Региональный центр инжиниринга</a:t>
            </a:r>
          </a:p>
        </p:txBody>
      </p:sp>
      <p:sp>
        <p:nvSpPr>
          <p:cNvPr id="198" name="Freeform 7">
            <a:extLst>
              <a:ext uri="{FF2B5EF4-FFF2-40B4-BE49-F238E27FC236}">
                <a16:creationId xmlns="" xmlns:a16="http://schemas.microsoft.com/office/drawing/2014/main" id="{B26AE24D-23BA-4809-8289-7EA684021570}"/>
              </a:ext>
            </a:extLst>
          </p:cNvPr>
          <p:cNvSpPr>
            <a:spLocks/>
          </p:cNvSpPr>
          <p:nvPr/>
        </p:nvSpPr>
        <p:spPr bwMode="auto">
          <a:xfrm>
            <a:off x="6112448" y="2219264"/>
            <a:ext cx="1589818" cy="2484944"/>
          </a:xfrm>
          <a:custGeom>
            <a:avLst/>
            <a:gdLst>
              <a:gd name="T0" fmla="*/ 360 w 712"/>
              <a:gd name="T1" fmla="*/ 0 h 1112"/>
              <a:gd name="T2" fmla="*/ 438 w 712"/>
              <a:gd name="T3" fmla="*/ 69 h 1112"/>
              <a:gd name="T4" fmla="*/ 417 w 712"/>
              <a:gd name="T5" fmla="*/ 133 h 1112"/>
              <a:gd name="T6" fmla="*/ 416 w 712"/>
              <a:gd name="T7" fmla="*/ 177 h 1112"/>
              <a:gd name="T8" fmla="*/ 457 w 712"/>
              <a:gd name="T9" fmla="*/ 200 h 1112"/>
              <a:gd name="T10" fmla="*/ 457 w 712"/>
              <a:gd name="T11" fmla="*/ 200 h 1112"/>
              <a:gd name="T12" fmla="*/ 464 w 712"/>
              <a:gd name="T13" fmla="*/ 200 h 1112"/>
              <a:gd name="T14" fmla="*/ 712 w 712"/>
              <a:gd name="T15" fmla="*/ 200 h 1112"/>
              <a:gd name="T16" fmla="*/ 712 w 712"/>
              <a:gd name="T17" fmla="*/ 225 h 1112"/>
              <a:gd name="T18" fmla="*/ 712 w 712"/>
              <a:gd name="T19" fmla="*/ 237 h 1112"/>
              <a:gd name="T20" fmla="*/ 712 w 712"/>
              <a:gd name="T21" fmla="*/ 410 h 1112"/>
              <a:gd name="T22" fmla="*/ 712 w 712"/>
              <a:gd name="T23" fmla="*/ 460 h 1112"/>
              <a:gd name="T24" fmla="*/ 712 w 712"/>
              <a:gd name="T25" fmla="*/ 466 h 1112"/>
              <a:gd name="T26" fmla="*/ 712 w 712"/>
              <a:gd name="T27" fmla="*/ 469 h 1112"/>
              <a:gd name="T28" fmla="*/ 712 w 712"/>
              <a:gd name="T29" fmla="*/ 469 h 1112"/>
              <a:gd name="T30" fmla="*/ 712 w 712"/>
              <a:gd name="T31" fmla="*/ 477 h 1112"/>
              <a:gd name="T32" fmla="*/ 712 w 712"/>
              <a:gd name="T33" fmla="*/ 669 h 1112"/>
              <a:gd name="T34" fmla="*/ 712 w 712"/>
              <a:gd name="T35" fmla="*/ 762 h 1112"/>
              <a:gd name="T36" fmla="*/ 712 w 712"/>
              <a:gd name="T37" fmla="*/ 912 h 1112"/>
              <a:gd name="T38" fmla="*/ 463 w 712"/>
              <a:gd name="T39" fmla="*/ 912 h 1112"/>
              <a:gd name="T40" fmla="*/ 457 w 712"/>
              <a:gd name="T41" fmla="*/ 912 h 1112"/>
              <a:gd name="T42" fmla="*/ 457 w 712"/>
              <a:gd name="T43" fmla="*/ 912 h 1112"/>
              <a:gd name="T44" fmla="*/ 416 w 712"/>
              <a:gd name="T45" fmla="*/ 935 h 1112"/>
              <a:gd name="T46" fmla="*/ 417 w 712"/>
              <a:gd name="T47" fmla="*/ 979 h 1112"/>
              <a:gd name="T48" fmla="*/ 438 w 712"/>
              <a:gd name="T49" fmla="*/ 1043 h 1112"/>
              <a:gd name="T50" fmla="*/ 359 w 712"/>
              <a:gd name="T51" fmla="*/ 1112 h 1112"/>
              <a:gd name="T52" fmla="*/ 281 w 712"/>
              <a:gd name="T53" fmla="*/ 1043 h 1112"/>
              <a:gd name="T54" fmla="*/ 302 w 712"/>
              <a:gd name="T55" fmla="*/ 979 h 1112"/>
              <a:gd name="T56" fmla="*/ 303 w 712"/>
              <a:gd name="T57" fmla="*/ 935 h 1112"/>
              <a:gd name="T58" fmla="*/ 260 w 712"/>
              <a:gd name="T59" fmla="*/ 912 h 1112"/>
              <a:gd name="T60" fmla="*/ 255 w 712"/>
              <a:gd name="T61" fmla="*/ 912 h 1112"/>
              <a:gd name="T62" fmla="*/ 0 w 712"/>
              <a:gd name="T63" fmla="*/ 912 h 1112"/>
              <a:gd name="T64" fmla="*/ 0 w 712"/>
              <a:gd name="T65" fmla="*/ 879 h 1112"/>
              <a:gd name="T66" fmla="*/ 0 w 712"/>
              <a:gd name="T67" fmla="*/ 745 h 1112"/>
              <a:gd name="T68" fmla="*/ 0 w 712"/>
              <a:gd name="T69" fmla="*/ 670 h 1112"/>
              <a:gd name="T70" fmla="*/ 0 w 712"/>
              <a:gd name="T71" fmla="*/ 666 h 1112"/>
              <a:gd name="T72" fmla="*/ 0 w 712"/>
              <a:gd name="T73" fmla="*/ 666 h 1112"/>
              <a:gd name="T74" fmla="*/ 21 w 712"/>
              <a:gd name="T75" fmla="*/ 639 h 1112"/>
              <a:gd name="T76" fmla="*/ 35 w 712"/>
              <a:gd name="T77" fmla="*/ 643 h 1112"/>
              <a:gd name="T78" fmla="*/ 109 w 712"/>
              <a:gd name="T79" fmla="*/ 666 h 1112"/>
              <a:gd name="T80" fmla="*/ 200 w 712"/>
              <a:gd name="T81" fmla="*/ 565 h 1112"/>
              <a:gd name="T82" fmla="*/ 109 w 712"/>
              <a:gd name="T83" fmla="*/ 464 h 1112"/>
              <a:gd name="T84" fmla="*/ 35 w 712"/>
              <a:gd name="T85" fmla="*/ 488 h 1112"/>
              <a:gd name="T86" fmla="*/ 21 w 712"/>
              <a:gd name="T87" fmla="*/ 491 h 1112"/>
              <a:gd name="T88" fmla="*/ 0 w 712"/>
              <a:gd name="T89" fmla="*/ 465 h 1112"/>
              <a:gd name="T90" fmla="*/ 0 w 712"/>
              <a:gd name="T91" fmla="*/ 420 h 1112"/>
              <a:gd name="T92" fmla="*/ 0 w 712"/>
              <a:gd name="T93" fmla="*/ 362 h 1112"/>
              <a:gd name="T94" fmla="*/ 0 w 712"/>
              <a:gd name="T95" fmla="*/ 350 h 1112"/>
              <a:gd name="T96" fmla="*/ 0 w 712"/>
              <a:gd name="T97" fmla="*/ 244 h 1112"/>
              <a:gd name="T98" fmla="*/ 1 w 712"/>
              <a:gd name="T99" fmla="*/ 200 h 1112"/>
              <a:gd name="T100" fmla="*/ 255 w 712"/>
              <a:gd name="T101" fmla="*/ 200 h 1112"/>
              <a:gd name="T102" fmla="*/ 260 w 712"/>
              <a:gd name="T103" fmla="*/ 200 h 1112"/>
              <a:gd name="T104" fmla="*/ 303 w 712"/>
              <a:gd name="T105" fmla="*/ 177 h 1112"/>
              <a:gd name="T106" fmla="*/ 302 w 712"/>
              <a:gd name="T107" fmla="*/ 133 h 1112"/>
              <a:gd name="T108" fmla="*/ 281 w 712"/>
              <a:gd name="T109" fmla="*/ 69 h 1112"/>
              <a:gd name="T110" fmla="*/ 360 w 712"/>
              <a:gd name="T111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2" h="1112">
                <a:moveTo>
                  <a:pt x="360" y="0"/>
                </a:moveTo>
                <a:cubicBezTo>
                  <a:pt x="403" y="0"/>
                  <a:pt x="438" y="31"/>
                  <a:pt x="438" y="69"/>
                </a:cubicBezTo>
                <a:cubicBezTo>
                  <a:pt x="438" y="85"/>
                  <a:pt x="423" y="121"/>
                  <a:pt x="417" y="133"/>
                </a:cubicBezTo>
                <a:cubicBezTo>
                  <a:pt x="409" y="148"/>
                  <a:pt x="409" y="164"/>
                  <a:pt x="416" y="177"/>
                </a:cubicBezTo>
                <a:cubicBezTo>
                  <a:pt x="424" y="190"/>
                  <a:pt x="438" y="198"/>
                  <a:pt x="457" y="200"/>
                </a:cubicBezTo>
                <a:cubicBezTo>
                  <a:pt x="457" y="200"/>
                  <a:pt x="457" y="200"/>
                  <a:pt x="457" y="200"/>
                </a:cubicBezTo>
                <a:cubicBezTo>
                  <a:pt x="458" y="200"/>
                  <a:pt x="460" y="200"/>
                  <a:pt x="464" y="200"/>
                </a:cubicBezTo>
                <a:cubicBezTo>
                  <a:pt x="712" y="200"/>
                  <a:pt x="712" y="200"/>
                  <a:pt x="712" y="200"/>
                </a:cubicBezTo>
                <a:cubicBezTo>
                  <a:pt x="712" y="225"/>
                  <a:pt x="712" y="225"/>
                  <a:pt x="712" y="225"/>
                </a:cubicBezTo>
                <a:cubicBezTo>
                  <a:pt x="712" y="237"/>
                  <a:pt x="712" y="237"/>
                  <a:pt x="712" y="237"/>
                </a:cubicBezTo>
                <a:cubicBezTo>
                  <a:pt x="712" y="410"/>
                  <a:pt x="712" y="410"/>
                  <a:pt x="712" y="410"/>
                </a:cubicBezTo>
                <a:cubicBezTo>
                  <a:pt x="712" y="460"/>
                  <a:pt x="712" y="460"/>
                  <a:pt x="712" y="460"/>
                </a:cubicBezTo>
                <a:cubicBezTo>
                  <a:pt x="712" y="466"/>
                  <a:pt x="712" y="466"/>
                  <a:pt x="712" y="466"/>
                </a:cubicBezTo>
                <a:cubicBezTo>
                  <a:pt x="712" y="466"/>
                  <a:pt x="712" y="468"/>
                  <a:pt x="712" y="469"/>
                </a:cubicBezTo>
                <a:cubicBezTo>
                  <a:pt x="712" y="469"/>
                  <a:pt x="712" y="469"/>
                  <a:pt x="712" y="469"/>
                </a:cubicBezTo>
                <a:cubicBezTo>
                  <a:pt x="712" y="471"/>
                  <a:pt x="712" y="474"/>
                  <a:pt x="712" y="477"/>
                </a:cubicBezTo>
                <a:cubicBezTo>
                  <a:pt x="712" y="477"/>
                  <a:pt x="712" y="668"/>
                  <a:pt x="712" y="669"/>
                </a:cubicBezTo>
                <a:cubicBezTo>
                  <a:pt x="712" y="762"/>
                  <a:pt x="712" y="762"/>
                  <a:pt x="712" y="762"/>
                </a:cubicBezTo>
                <a:cubicBezTo>
                  <a:pt x="712" y="912"/>
                  <a:pt x="712" y="912"/>
                  <a:pt x="712" y="912"/>
                </a:cubicBezTo>
                <a:cubicBezTo>
                  <a:pt x="463" y="912"/>
                  <a:pt x="463" y="912"/>
                  <a:pt x="463" y="912"/>
                </a:cubicBezTo>
                <a:cubicBezTo>
                  <a:pt x="460" y="912"/>
                  <a:pt x="458" y="912"/>
                  <a:pt x="457" y="912"/>
                </a:cubicBezTo>
                <a:cubicBezTo>
                  <a:pt x="457" y="912"/>
                  <a:pt x="457" y="912"/>
                  <a:pt x="457" y="912"/>
                </a:cubicBezTo>
                <a:cubicBezTo>
                  <a:pt x="438" y="914"/>
                  <a:pt x="424" y="922"/>
                  <a:pt x="416" y="935"/>
                </a:cubicBezTo>
                <a:cubicBezTo>
                  <a:pt x="409" y="948"/>
                  <a:pt x="409" y="963"/>
                  <a:pt x="417" y="979"/>
                </a:cubicBezTo>
                <a:cubicBezTo>
                  <a:pt x="422" y="991"/>
                  <a:pt x="438" y="1026"/>
                  <a:pt x="438" y="1043"/>
                </a:cubicBezTo>
                <a:cubicBezTo>
                  <a:pt x="438" y="1081"/>
                  <a:pt x="403" y="1112"/>
                  <a:pt x="359" y="1112"/>
                </a:cubicBezTo>
                <a:cubicBezTo>
                  <a:pt x="316" y="1112"/>
                  <a:pt x="281" y="1081"/>
                  <a:pt x="281" y="1043"/>
                </a:cubicBezTo>
                <a:cubicBezTo>
                  <a:pt x="281" y="1026"/>
                  <a:pt x="296" y="991"/>
                  <a:pt x="302" y="979"/>
                </a:cubicBezTo>
                <a:cubicBezTo>
                  <a:pt x="310" y="963"/>
                  <a:pt x="310" y="948"/>
                  <a:pt x="303" y="935"/>
                </a:cubicBezTo>
                <a:cubicBezTo>
                  <a:pt x="295" y="921"/>
                  <a:pt x="280" y="913"/>
                  <a:pt x="260" y="912"/>
                </a:cubicBezTo>
                <a:cubicBezTo>
                  <a:pt x="255" y="912"/>
                  <a:pt x="255" y="912"/>
                  <a:pt x="255" y="912"/>
                </a:cubicBezTo>
                <a:cubicBezTo>
                  <a:pt x="0" y="912"/>
                  <a:pt x="0" y="912"/>
                  <a:pt x="0" y="912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670"/>
                  <a:pt x="0" y="670"/>
                  <a:pt x="0" y="670"/>
                </a:cubicBezTo>
                <a:cubicBezTo>
                  <a:pt x="0" y="666"/>
                  <a:pt x="0" y="666"/>
                  <a:pt x="0" y="666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49"/>
                  <a:pt x="9" y="639"/>
                  <a:pt x="21" y="639"/>
                </a:cubicBezTo>
                <a:cubicBezTo>
                  <a:pt x="25" y="639"/>
                  <a:pt x="30" y="640"/>
                  <a:pt x="35" y="643"/>
                </a:cubicBezTo>
                <a:cubicBezTo>
                  <a:pt x="40" y="645"/>
                  <a:pt x="84" y="666"/>
                  <a:pt x="109" y="666"/>
                </a:cubicBezTo>
                <a:cubicBezTo>
                  <a:pt x="159" y="666"/>
                  <a:pt x="200" y="621"/>
                  <a:pt x="200" y="565"/>
                </a:cubicBezTo>
                <a:cubicBezTo>
                  <a:pt x="200" y="509"/>
                  <a:pt x="159" y="464"/>
                  <a:pt x="109" y="464"/>
                </a:cubicBezTo>
                <a:cubicBezTo>
                  <a:pt x="84" y="464"/>
                  <a:pt x="40" y="485"/>
                  <a:pt x="35" y="488"/>
                </a:cubicBezTo>
                <a:cubicBezTo>
                  <a:pt x="30" y="490"/>
                  <a:pt x="25" y="491"/>
                  <a:pt x="21" y="491"/>
                </a:cubicBezTo>
                <a:cubicBezTo>
                  <a:pt x="9" y="491"/>
                  <a:pt x="1" y="481"/>
                  <a:pt x="0" y="465"/>
                </a:cubicBezTo>
                <a:cubicBezTo>
                  <a:pt x="0" y="464"/>
                  <a:pt x="0" y="420"/>
                  <a:pt x="0" y="420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41"/>
                  <a:pt x="1" y="215"/>
                  <a:pt x="1" y="200"/>
                </a:cubicBezTo>
                <a:cubicBezTo>
                  <a:pt x="255" y="200"/>
                  <a:pt x="255" y="200"/>
                  <a:pt x="255" y="200"/>
                </a:cubicBezTo>
                <a:cubicBezTo>
                  <a:pt x="260" y="200"/>
                  <a:pt x="260" y="200"/>
                  <a:pt x="260" y="200"/>
                </a:cubicBezTo>
                <a:cubicBezTo>
                  <a:pt x="280" y="199"/>
                  <a:pt x="295" y="190"/>
                  <a:pt x="303" y="177"/>
                </a:cubicBezTo>
                <a:cubicBezTo>
                  <a:pt x="310" y="164"/>
                  <a:pt x="310" y="148"/>
                  <a:pt x="302" y="133"/>
                </a:cubicBezTo>
                <a:cubicBezTo>
                  <a:pt x="296" y="121"/>
                  <a:pt x="281" y="85"/>
                  <a:pt x="281" y="69"/>
                </a:cubicBezTo>
                <a:cubicBezTo>
                  <a:pt x="281" y="31"/>
                  <a:pt x="316" y="0"/>
                  <a:pt x="360" y="0"/>
                </a:cubicBezTo>
                <a:close/>
              </a:path>
            </a:pathLst>
          </a:custGeom>
          <a:solidFill>
            <a:srgbClr val="007CCC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95" name="Freeform 6">
            <a:extLst>
              <a:ext uri="{FF2B5EF4-FFF2-40B4-BE49-F238E27FC236}">
                <a16:creationId xmlns="" xmlns:a16="http://schemas.microsoft.com/office/drawing/2014/main" id="{F3775517-086F-4A21-9B9D-2FB632556723}"/>
              </a:ext>
            </a:extLst>
          </p:cNvPr>
          <p:cNvSpPr>
            <a:spLocks/>
          </p:cNvSpPr>
          <p:nvPr/>
        </p:nvSpPr>
        <p:spPr bwMode="auto">
          <a:xfrm>
            <a:off x="6996587" y="2187068"/>
            <a:ext cx="1656492" cy="1289224"/>
          </a:xfrm>
          <a:custGeom>
            <a:avLst/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2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rgbClr val="01579B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1" name="Freeform 12">
            <a:extLst>
              <a:ext uri="{FF2B5EF4-FFF2-40B4-BE49-F238E27FC236}">
                <a16:creationId xmlns="" xmlns:a16="http://schemas.microsoft.com/office/drawing/2014/main" id="{FA7CB4F8-C273-43E2-B04C-16F4A7F7EAFE}"/>
              </a:ext>
            </a:extLst>
          </p:cNvPr>
          <p:cNvSpPr>
            <a:spLocks/>
          </p:cNvSpPr>
          <p:nvPr/>
        </p:nvSpPr>
        <p:spPr bwMode="auto">
          <a:xfrm>
            <a:off x="7000585" y="3587138"/>
            <a:ext cx="1656492" cy="1289224"/>
          </a:xfrm>
          <a:custGeom>
            <a:avLst/>
            <a:gdLst>
              <a:gd name="T0" fmla="*/ 196 w 892"/>
              <a:gd name="T1" fmla="*/ 440 h 694"/>
              <a:gd name="T2" fmla="*/ 196 w 892"/>
              <a:gd name="T3" fmla="*/ 434 h 694"/>
              <a:gd name="T4" fmla="*/ 196 w 892"/>
              <a:gd name="T5" fmla="*/ 434 h 694"/>
              <a:gd name="T6" fmla="*/ 195 w 892"/>
              <a:gd name="T7" fmla="*/ 432 h 694"/>
              <a:gd name="T8" fmla="*/ 183 w 892"/>
              <a:gd name="T9" fmla="*/ 433 h 694"/>
              <a:gd name="T10" fmla="*/ 181 w 892"/>
              <a:gd name="T11" fmla="*/ 433 h 694"/>
              <a:gd name="T12" fmla="*/ 195 w 892"/>
              <a:gd name="T13" fmla="*/ 432 h 694"/>
              <a:gd name="T14" fmla="*/ 152 w 892"/>
              <a:gd name="T15" fmla="*/ 386 h 694"/>
              <a:gd name="T16" fmla="*/ 128 w 892"/>
              <a:gd name="T17" fmla="*/ 392 h 694"/>
              <a:gd name="T18" fmla="*/ 66 w 892"/>
              <a:gd name="T19" fmla="*/ 413 h 694"/>
              <a:gd name="T20" fmla="*/ 0 w 892"/>
              <a:gd name="T21" fmla="*/ 338 h 694"/>
              <a:gd name="T22" fmla="*/ 66 w 892"/>
              <a:gd name="T23" fmla="*/ 262 h 694"/>
              <a:gd name="T24" fmla="*/ 128 w 892"/>
              <a:gd name="T25" fmla="*/ 283 h 694"/>
              <a:gd name="T26" fmla="*/ 152 w 892"/>
              <a:gd name="T27" fmla="*/ 289 h 694"/>
              <a:gd name="T28" fmla="*/ 196 w 892"/>
              <a:gd name="T29" fmla="*/ 241 h 694"/>
              <a:gd name="T30" fmla="*/ 196 w 892"/>
              <a:gd name="T31" fmla="*/ 240 h 694"/>
              <a:gd name="T32" fmla="*/ 196 w 892"/>
              <a:gd name="T33" fmla="*/ 235 h 694"/>
              <a:gd name="T34" fmla="*/ 196 w 892"/>
              <a:gd name="T35" fmla="*/ 0 h 694"/>
              <a:gd name="T36" fmla="*/ 243 w 892"/>
              <a:gd name="T37" fmla="*/ 0 h 694"/>
              <a:gd name="T38" fmla="*/ 243 w 892"/>
              <a:gd name="T39" fmla="*/ 0 h 694"/>
              <a:gd name="T40" fmla="*/ 450 w 892"/>
              <a:gd name="T41" fmla="*/ 0 h 694"/>
              <a:gd name="T42" fmla="*/ 457 w 892"/>
              <a:gd name="T43" fmla="*/ 0 h 694"/>
              <a:gd name="T44" fmla="*/ 457 w 892"/>
              <a:gd name="T45" fmla="*/ 0 h 694"/>
              <a:gd name="T46" fmla="*/ 476 w 892"/>
              <a:gd name="T47" fmla="*/ 10 h 694"/>
              <a:gd name="T48" fmla="*/ 474 w 892"/>
              <a:gd name="T49" fmla="*/ 31 h 694"/>
              <a:gd name="T50" fmla="*/ 451 w 892"/>
              <a:gd name="T51" fmla="*/ 104 h 694"/>
              <a:gd name="T52" fmla="*/ 552 w 892"/>
              <a:gd name="T53" fmla="*/ 195 h 694"/>
              <a:gd name="T54" fmla="*/ 653 w 892"/>
              <a:gd name="T55" fmla="*/ 104 h 694"/>
              <a:gd name="T56" fmla="*/ 629 w 892"/>
              <a:gd name="T57" fmla="*/ 31 h 694"/>
              <a:gd name="T58" fmla="*/ 628 w 892"/>
              <a:gd name="T59" fmla="*/ 10 h 694"/>
              <a:gd name="T60" fmla="*/ 648 w 892"/>
              <a:gd name="T61" fmla="*/ 0 h 694"/>
              <a:gd name="T62" fmla="*/ 649 w 892"/>
              <a:gd name="T63" fmla="*/ 0 h 694"/>
              <a:gd name="T64" fmla="*/ 655 w 892"/>
              <a:gd name="T65" fmla="*/ 0 h 694"/>
              <a:gd name="T66" fmla="*/ 890 w 892"/>
              <a:gd name="T67" fmla="*/ 0 h 694"/>
              <a:gd name="T68" fmla="*/ 890 w 892"/>
              <a:gd name="T69" fmla="*/ 235 h 694"/>
              <a:gd name="T70" fmla="*/ 890 w 892"/>
              <a:gd name="T71" fmla="*/ 433 h 694"/>
              <a:gd name="T72" fmla="*/ 890 w 892"/>
              <a:gd name="T73" fmla="*/ 437 h 694"/>
              <a:gd name="T74" fmla="*/ 890 w 892"/>
              <a:gd name="T75" fmla="*/ 694 h 694"/>
              <a:gd name="T76" fmla="*/ 859 w 892"/>
              <a:gd name="T77" fmla="*/ 694 h 694"/>
              <a:gd name="T78" fmla="*/ 648 w 892"/>
              <a:gd name="T79" fmla="*/ 693 h 694"/>
              <a:gd name="T80" fmla="*/ 449 w 892"/>
              <a:gd name="T81" fmla="*/ 693 h 694"/>
              <a:gd name="T82" fmla="*/ 328 w 892"/>
              <a:gd name="T83" fmla="*/ 694 h 694"/>
              <a:gd name="T84" fmla="*/ 328 w 892"/>
              <a:gd name="T85" fmla="*/ 694 h 694"/>
              <a:gd name="T86" fmla="*/ 237 w 892"/>
              <a:gd name="T87" fmla="*/ 694 h 694"/>
              <a:gd name="T88" fmla="*/ 196 w 892"/>
              <a:gd name="T89" fmla="*/ 694 h 694"/>
              <a:gd name="T90" fmla="*/ 196 w 892"/>
              <a:gd name="T91" fmla="*/ 440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92" h="694">
                <a:moveTo>
                  <a:pt x="196" y="440"/>
                </a:moveTo>
                <a:cubicBezTo>
                  <a:pt x="196" y="437"/>
                  <a:pt x="196" y="435"/>
                  <a:pt x="196" y="434"/>
                </a:cubicBezTo>
                <a:cubicBezTo>
                  <a:pt x="196" y="434"/>
                  <a:pt x="196" y="434"/>
                  <a:pt x="196" y="434"/>
                </a:cubicBezTo>
                <a:cubicBezTo>
                  <a:pt x="196" y="433"/>
                  <a:pt x="195" y="433"/>
                  <a:pt x="195" y="432"/>
                </a:cubicBezTo>
                <a:cubicBezTo>
                  <a:pt x="183" y="433"/>
                  <a:pt x="183" y="433"/>
                  <a:pt x="183" y="433"/>
                </a:cubicBezTo>
                <a:cubicBezTo>
                  <a:pt x="181" y="433"/>
                  <a:pt x="181" y="433"/>
                  <a:pt x="181" y="433"/>
                </a:cubicBezTo>
                <a:cubicBezTo>
                  <a:pt x="195" y="432"/>
                  <a:pt x="195" y="432"/>
                  <a:pt x="195" y="432"/>
                </a:cubicBezTo>
                <a:cubicBezTo>
                  <a:pt x="193" y="404"/>
                  <a:pt x="175" y="386"/>
                  <a:pt x="152" y="386"/>
                </a:cubicBezTo>
                <a:cubicBezTo>
                  <a:pt x="144" y="386"/>
                  <a:pt x="136" y="388"/>
                  <a:pt x="128" y="392"/>
                </a:cubicBezTo>
                <a:cubicBezTo>
                  <a:pt x="111" y="400"/>
                  <a:pt x="80" y="413"/>
                  <a:pt x="66" y="413"/>
                </a:cubicBezTo>
                <a:cubicBezTo>
                  <a:pt x="29" y="413"/>
                  <a:pt x="0" y="379"/>
                  <a:pt x="0" y="338"/>
                </a:cubicBezTo>
                <a:cubicBezTo>
                  <a:pt x="0" y="296"/>
                  <a:pt x="29" y="262"/>
                  <a:pt x="66" y="262"/>
                </a:cubicBezTo>
                <a:cubicBezTo>
                  <a:pt x="80" y="262"/>
                  <a:pt x="111" y="275"/>
                  <a:pt x="128" y="283"/>
                </a:cubicBezTo>
                <a:cubicBezTo>
                  <a:pt x="136" y="287"/>
                  <a:pt x="144" y="289"/>
                  <a:pt x="152" y="289"/>
                </a:cubicBezTo>
                <a:cubicBezTo>
                  <a:pt x="176" y="289"/>
                  <a:pt x="193" y="270"/>
                  <a:pt x="196" y="241"/>
                </a:cubicBezTo>
                <a:cubicBezTo>
                  <a:pt x="196" y="240"/>
                  <a:pt x="196" y="240"/>
                  <a:pt x="196" y="240"/>
                </a:cubicBezTo>
                <a:cubicBezTo>
                  <a:pt x="196" y="235"/>
                  <a:pt x="196" y="235"/>
                  <a:pt x="196" y="235"/>
                </a:cubicBezTo>
                <a:cubicBezTo>
                  <a:pt x="196" y="0"/>
                  <a:pt x="196" y="0"/>
                  <a:pt x="196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3" y="0"/>
                  <a:pt x="456" y="0"/>
                  <a:pt x="457" y="0"/>
                </a:cubicBezTo>
                <a:cubicBezTo>
                  <a:pt x="457" y="0"/>
                  <a:pt x="457" y="0"/>
                  <a:pt x="457" y="0"/>
                </a:cubicBezTo>
                <a:cubicBezTo>
                  <a:pt x="466" y="1"/>
                  <a:pt x="473" y="5"/>
                  <a:pt x="476" y="10"/>
                </a:cubicBezTo>
                <a:cubicBezTo>
                  <a:pt x="479" y="17"/>
                  <a:pt x="477" y="25"/>
                  <a:pt x="474" y="31"/>
                </a:cubicBezTo>
                <a:cubicBezTo>
                  <a:pt x="472" y="36"/>
                  <a:pt x="451" y="79"/>
                  <a:pt x="451" y="104"/>
                </a:cubicBezTo>
                <a:cubicBezTo>
                  <a:pt x="451" y="154"/>
                  <a:pt x="496" y="195"/>
                  <a:pt x="552" y="195"/>
                </a:cubicBezTo>
                <a:cubicBezTo>
                  <a:pt x="607" y="195"/>
                  <a:pt x="653" y="154"/>
                  <a:pt x="653" y="104"/>
                </a:cubicBezTo>
                <a:cubicBezTo>
                  <a:pt x="653" y="79"/>
                  <a:pt x="632" y="36"/>
                  <a:pt x="629" y="31"/>
                </a:cubicBezTo>
                <a:cubicBezTo>
                  <a:pt x="625" y="23"/>
                  <a:pt x="625" y="15"/>
                  <a:pt x="628" y="10"/>
                </a:cubicBezTo>
                <a:cubicBezTo>
                  <a:pt x="631" y="4"/>
                  <a:pt x="638" y="1"/>
                  <a:pt x="648" y="0"/>
                </a:cubicBezTo>
                <a:cubicBezTo>
                  <a:pt x="648" y="0"/>
                  <a:pt x="649" y="0"/>
                  <a:pt x="649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890" y="0"/>
                  <a:pt x="890" y="0"/>
                  <a:pt x="890" y="0"/>
                </a:cubicBezTo>
                <a:cubicBezTo>
                  <a:pt x="890" y="235"/>
                  <a:pt x="890" y="235"/>
                  <a:pt x="890" y="235"/>
                </a:cubicBezTo>
                <a:cubicBezTo>
                  <a:pt x="890" y="236"/>
                  <a:pt x="892" y="400"/>
                  <a:pt x="890" y="433"/>
                </a:cubicBezTo>
                <a:cubicBezTo>
                  <a:pt x="890" y="434"/>
                  <a:pt x="890" y="436"/>
                  <a:pt x="890" y="437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859" y="694"/>
                  <a:pt x="859" y="694"/>
                  <a:pt x="859" y="694"/>
                </a:cubicBezTo>
                <a:cubicBezTo>
                  <a:pt x="648" y="693"/>
                  <a:pt x="648" y="693"/>
                  <a:pt x="648" y="693"/>
                </a:cubicBezTo>
                <a:cubicBezTo>
                  <a:pt x="449" y="693"/>
                  <a:pt x="449" y="693"/>
                  <a:pt x="449" y="693"/>
                </a:cubicBezTo>
                <a:cubicBezTo>
                  <a:pt x="328" y="694"/>
                  <a:pt x="328" y="694"/>
                  <a:pt x="328" y="694"/>
                </a:cubicBezTo>
                <a:cubicBezTo>
                  <a:pt x="328" y="694"/>
                  <a:pt x="328" y="694"/>
                  <a:pt x="328" y="694"/>
                </a:cubicBezTo>
                <a:cubicBezTo>
                  <a:pt x="237" y="694"/>
                  <a:pt x="237" y="694"/>
                  <a:pt x="237" y="694"/>
                </a:cubicBezTo>
                <a:cubicBezTo>
                  <a:pt x="234" y="694"/>
                  <a:pt x="211" y="694"/>
                  <a:pt x="196" y="694"/>
                </a:cubicBezTo>
                <a:lnTo>
                  <a:pt x="196" y="440"/>
                </a:lnTo>
                <a:close/>
              </a:path>
            </a:pathLst>
          </a:custGeom>
          <a:solidFill>
            <a:srgbClr val="0099E8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5" name="Прямоугольник 204">
            <a:extLst>
              <a:ext uri="{FF2B5EF4-FFF2-40B4-BE49-F238E27FC236}">
                <a16:creationId xmlns="" xmlns:a16="http://schemas.microsoft.com/office/drawing/2014/main" id="{080E7169-3483-45EB-9ED2-281B13799A6C}"/>
              </a:ext>
            </a:extLst>
          </p:cNvPr>
          <p:cNvSpPr/>
          <p:nvPr/>
        </p:nvSpPr>
        <p:spPr>
          <a:xfrm>
            <a:off x="5904000" y="1779662"/>
            <a:ext cx="279057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Поддержка предоставляется:</a:t>
            </a:r>
            <a:endParaRPr lang="ru-RU" sz="1000" b="1" dirty="0">
              <a:solidFill>
                <a:srgbClr val="083455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="" xmlns:a16="http://schemas.microsoft.com/office/drawing/2014/main" id="{7A8237ED-6F6F-4360-9705-ED7C1BB2FC94}"/>
              </a:ext>
            </a:extLst>
          </p:cNvPr>
          <p:cNvSpPr txBox="1"/>
          <p:nvPr/>
        </p:nvSpPr>
        <p:spPr>
          <a:xfrm>
            <a:off x="6223507" y="3309347"/>
            <a:ext cx="1360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МСП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="" xmlns:a16="http://schemas.microsoft.com/office/drawing/2014/main" id="{D620B2D3-C242-4F4F-946D-C68D51CCF289}"/>
              </a:ext>
            </a:extLst>
          </p:cNvPr>
          <p:cNvSpPr txBox="1"/>
          <p:nvPr/>
        </p:nvSpPr>
        <p:spPr>
          <a:xfrm>
            <a:off x="7275623" y="4011910"/>
            <a:ext cx="14728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При отсутствии задолженности по налогам и сборам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="" xmlns:a16="http://schemas.microsoft.com/office/drawing/2014/main" id="{1BAF9903-9F80-40DD-93C4-67ED065BDD08}"/>
              </a:ext>
            </a:extLst>
          </p:cNvPr>
          <p:cNvSpPr txBox="1"/>
          <p:nvPr/>
        </p:nvSpPr>
        <p:spPr>
          <a:xfrm>
            <a:off x="7297266" y="2355091"/>
            <a:ext cx="14511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Производственным и сельхоз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предприятиям</a:t>
            </a:r>
          </a:p>
        </p:txBody>
      </p:sp>
    </p:spTree>
    <p:extLst>
      <p:ext uri="{BB962C8B-B14F-4D97-AF65-F5344CB8AC3E}">
        <p14:creationId xmlns:p14="http://schemas.microsoft.com/office/powerpoint/2010/main" val="298826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E849E7A-21C3-4670-A3C0-F92BCB337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47818"/>
            <a:ext cx="3924944" cy="389568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5CCB566-0C72-45F0-B907-02FEA79BC047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0" name="Параллелограмм 19">
            <a:extLst>
              <a:ext uri="{FF2B5EF4-FFF2-40B4-BE49-F238E27FC236}">
                <a16:creationId xmlns="" xmlns:a16="http://schemas.microsoft.com/office/drawing/2014/main" id="{BE537B40-6B67-4667-8133-F6E0EEAA3F05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="" xmlns:a16="http://schemas.microsoft.com/office/drawing/2014/main" id="{200C0A36-119F-43A9-AC19-3BC4694004FC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Компенсация затрат на покупку оборудования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Постановление Правительства МО от 25.10.2016 N 788/39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="" xmlns:a16="http://schemas.microsoft.com/office/drawing/2014/main" id="{2F881F16-7945-4EED-A91E-51923A8052B9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24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="" xmlns:a16="http://schemas.microsoft.com/office/drawing/2014/main" id="{2EA87B68-DF86-4F49-A5D0-24FCCA1253C1}"/>
              </a:ext>
            </a:extLst>
          </p:cNvPr>
          <p:cNvSpPr txBox="1"/>
          <p:nvPr/>
        </p:nvSpPr>
        <p:spPr>
          <a:xfrm>
            <a:off x="397609" y="1109687"/>
            <a:ext cx="8494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Субсидии субъектам МСП до </a:t>
            </a:r>
            <a:r>
              <a:rPr lang="ru-RU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10 млн рублей </a:t>
            </a: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 закупку оборудования (в т.ч. спецтехника) для создания, развития или модернизации производства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F5D41CE-5C89-401D-A1E7-50732C935378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892B6327-4AA0-4BEE-8E6E-5428212F2994}"/>
              </a:ext>
            </a:extLst>
          </p:cNvPr>
          <p:cNvSpPr/>
          <p:nvPr/>
        </p:nvSpPr>
        <p:spPr>
          <a:xfrm>
            <a:off x="392648" y="1751714"/>
            <a:ext cx="8427824" cy="81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Основные условия: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Приобретаемое оборудование должно быть произведено в течение последних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 лет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 не находиться ранее в эксплуатации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 сумму не более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50%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от фактически произведенных затрат по закупке оборудования</a:t>
            </a:r>
          </a:p>
          <a:p>
            <a:pPr marL="171450" indent="-171450">
              <a:buFontTx/>
              <a:buChar char="-"/>
            </a:pP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57" name="Rectangle 8">
            <a:extLst>
              <a:ext uri="{FF2B5EF4-FFF2-40B4-BE49-F238E27FC236}">
                <a16:creationId xmlns="" xmlns:a16="http://schemas.microsoft.com/office/drawing/2014/main" id="{99D65E69-A9F9-4407-9F06-D0662727E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55" y="3182875"/>
            <a:ext cx="4514493" cy="34724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8" name="Freeform 7">
            <a:extLst>
              <a:ext uri="{FF2B5EF4-FFF2-40B4-BE49-F238E27FC236}">
                <a16:creationId xmlns="" xmlns:a16="http://schemas.microsoft.com/office/drawing/2014/main" id="{A3B1EA94-7B14-4E2D-BD08-21715F0BE050}"/>
              </a:ext>
            </a:extLst>
          </p:cNvPr>
          <p:cNvSpPr>
            <a:spLocks/>
          </p:cNvSpPr>
          <p:nvPr/>
        </p:nvSpPr>
        <p:spPr bwMode="auto">
          <a:xfrm>
            <a:off x="489556" y="3530124"/>
            <a:ext cx="5671198" cy="355533"/>
          </a:xfrm>
          <a:custGeom>
            <a:avLst/>
            <a:gdLst>
              <a:gd name="T0" fmla="*/ 1426 w 1426"/>
              <a:gd name="T1" fmla="*/ 523 h 533"/>
              <a:gd name="T2" fmla="*/ 1426 w 1426"/>
              <a:gd name="T3" fmla="*/ 7 h 533"/>
              <a:gd name="T4" fmla="*/ 1426 w 1426"/>
              <a:gd name="T5" fmla="*/ 0 h 533"/>
              <a:gd name="T6" fmla="*/ 0 w 1426"/>
              <a:gd name="T7" fmla="*/ 0 h 533"/>
              <a:gd name="T8" fmla="*/ 0 w 1426"/>
              <a:gd name="T9" fmla="*/ 7 h 533"/>
              <a:gd name="T10" fmla="*/ 0 w 1426"/>
              <a:gd name="T11" fmla="*/ 523 h 533"/>
              <a:gd name="T12" fmla="*/ 0 w 1426"/>
              <a:gd name="T13" fmla="*/ 533 h 533"/>
              <a:gd name="T14" fmla="*/ 1426 w 1426"/>
              <a:gd name="T15" fmla="*/ 533 h 533"/>
              <a:gd name="T16" fmla="*/ 1426 w 1426"/>
              <a:gd name="T17" fmla="*/ 52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6" h="533">
                <a:moveTo>
                  <a:pt x="1426" y="523"/>
                </a:moveTo>
                <a:lnTo>
                  <a:pt x="1426" y="7"/>
                </a:lnTo>
                <a:lnTo>
                  <a:pt x="1426" y="0"/>
                </a:lnTo>
                <a:lnTo>
                  <a:pt x="0" y="0"/>
                </a:lnTo>
                <a:lnTo>
                  <a:pt x="0" y="7"/>
                </a:lnTo>
                <a:lnTo>
                  <a:pt x="0" y="523"/>
                </a:lnTo>
                <a:lnTo>
                  <a:pt x="0" y="533"/>
                </a:lnTo>
                <a:lnTo>
                  <a:pt x="1426" y="533"/>
                </a:lnTo>
                <a:lnTo>
                  <a:pt x="1426" y="52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9" name="Freeform 6">
            <a:extLst>
              <a:ext uri="{FF2B5EF4-FFF2-40B4-BE49-F238E27FC236}">
                <a16:creationId xmlns="" xmlns:a16="http://schemas.microsoft.com/office/drawing/2014/main" id="{D12E4E55-C1D4-42E2-8AF3-82ACF2052252}"/>
              </a:ext>
            </a:extLst>
          </p:cNvPr>
          <p:cNvSpPr>
            <a:spLocks/>
          </p:cNvSpPr>
          <p:nvPr/>
        </p:nvSpPr>
        <p:spPr bwMode="auto">
          <a:xfrm>
            <a:off x="489556" y="3885656"/>
            <a:ext cx="6818748" cy="356866"/>
          </a:xfrm>
          <a:custGeom>
            <a:avLst/>
            <a:gdLst>
              <a:gd name="T0" fmla="*/ 1426 w 1426"/>
              <a:gd name="T1" fmla="*/ 0 h 535"/>
              <a:gd name="T2" fmla="*/ 0 w 1426"/>
              <a:gd name="T3" fmla="*/ 0 h 535"/>
              <a:gd name="T4" fmla="*/ 0 w 1426"/>
              <a:gd name="T5" fmla="*/ 504 h 535"/>
              <a:gd name="T6" fmla="*/ 0 w 1426"/>
              <a:gd name="T7" fmla="*/ 535 h 535"/>
              <a:gd name="T8" fmla="*/ 1426 w 1426"/>
              <a:gd name="T9" fmla="*/ 535 h 535"/>
              <a:gd name="T10" fmla="*/ 1426 w 1426"/>
              <a:gd name="T11" fmla="*/ 504 h 535"/>
              <a:gd name="T12" fmla="*/ 1426 w 1426"/>
              <a:gd name="T13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6" h="535">
                <a:moveTo>
                  <a:pt x="1426" y="0"/>
                </a:moveTo>
                <a:lnTo>
                  <a:pt x="0" y="0"/>
                </a:lnTo>
                <a:lnTo>
                  <a:pt x="0" y="504"/>
                </a:lnTo>
                <a:lnTo>
                  <a:pt x="0" y="535"/>
                </a:lnTo>
                <a:lnTo>
                  <a:pt x="1426" y="535"/>
                </a:lnTo>
                <a:lnTo>
                  <a:pt x="1426" y="504"/>
                </a:lnTo>
                <a:lnTo>
                  <a:pt x="1426" y="0"/>
                </a:lnTo>
                <a:close/>
              </a:path>
            </a:pathLst>
          </a:custGeom>
          <a:solidFill>
            <a:srgbClr val="007CCC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0" name="Rectangle 5">
            <a:extLst>
              <a:ext uri="{FF2B5EF4-FFF2-40B4-BE49-F238E27FC236}">
                <a16:creationId xmlns="" xmlns:a16="http://schemas.microsoft.com/office/drawing/2014/main" id="{52136369-E416-4DC9-B929-4DCBE08FC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2" y="4227934"/>
            <a:ext cx="8021859" cy="364870"/>
          </a:xfrm>
          <a:prstGeom prst="rect">
            <a:avLst/>
          </a:prstGeom>
          <a:solidFill>
            <a:srgbClr val="0099E8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1" name="Freeform 9">
            <a:extLst>
              <a:ext uri="{FF2B5EF4-FFF2-40B4-BE49-F238E27FC236}">
                <a16:creationId xmlns="" xmlns:a16="http://schemas.microsoft.com/office/drawing/2014/main" id="{F9FFA1F4-9D79-4A16-8A15-EE921D1530DD}"/>
              </a:ext>
            </a:extLst>
          </p:cNvPr>
          <p:cNvSpPr>
            <a:spLocks noEditPoints="1"/>
          </p:cNvSpPr>
          <p:nvPr/>
        </p:nvSpPr>
        <p:spPr bwMode="auto">
          <a:xfrm>
            <a:off x="467544" y="2931790"/>
            <a:ext cx="997223" cy="1912400"/>
          </a:xfrm>
          <a:custGeom>
            <a:avLst/>
            <a:gdLst>
              <a:gd name="T0" fmla="*/ 539 w 630"/>
              <a:gd name="T1" fmla="*/ 0 h 1211"/>
              <a:gd name="T2" fmla="*/ 91 w 630"/>
              <a:gd name="T3" fmla="*/ 0 h 1211"/>
              <a:gd name="T4" fmla="*/ 0 w 630"/>
              <a:gd name="T5" fmla="*/ 91 h 1211"/>
              <a:gd name="T6" fmla="*/ 0 w 630"/>
              <a:gd name="T7" fmla="*/ 1120 h 1211"/>
              <a:gd name="T8" fmla="*/ 91 w 630"/>
              <a:gd name="T9" fmla="*/ 1211 h 1211"/>
              <a:gd name="T10" fmla="*/ 539 w 630"/>
              <a:gd name="T11" fmla="*/ 1211 h 1211"/>
              <a:gd name="T12" fmla="*/ 630 w 630"/>
              <a:gd name="T13" fmla="*/ 1120 h 1211"/>
              <a:gd name="T14" fmla="*/ 630 w 630"/>
              <a:gd name="T15" fmla="*/ 91 h 1211"/>
              <a:gd name="T16" fmla="*/ 539 w 630"/>
              <a:gd name="T17" fmla="*/ 0 h 1211"/>
              <a:gd name="T18" fmla="*/ 242 w 630"/>
              <a:gd name="T19" fmla="*/ 60 h 1211"/>
              <a:gd name="T20" fmla="*/ 388 w 630"/>
              <a:gd name="T21" fmla="*/ 60 h 1211"/>
              <a:gd name="T22" fmla="*/ 401 w 630"/>
              <a:gd name="T23" fmla="*/ 74 h 1211"/>
              <a:gd name="T24" fmla="*/ 388 w 630"/>
              <a:gd name="T25" fmla="*/ 87 h 1211"/>
              <a:gd name="T26" fmla="*/ 242 w 630"/>
              <a:gd name="T27" fmla="*/ 87 h 1211"/>
              <a:gd name="T28" fmla="*/ 228 w 630"/>
              <a:gd name="T29" fmla="*/ 74 h 1211"/>
              <a:gd name="T30" fmla="*/ 242 w 630"/>
              <a:gd name="T31" fmla="*/ 60 h 1211"/>
              <a:gd name="T32" fmla="*/ 315 w 630"/>
              <a:gd name="T33" fmla="*/ 1177 h 1211"/>
              <a:gd name="T34" fmla="*/ 267 w 630"/>
              <a:gd name="T35" fmla="*/ 1129 h 1211"/>
              <a:gd name="T36" fmla="*/ 315 w 630"/>
              <a:gd name="T37" fmla="*/ 1081 h 1211"/>
              <a:gd name="T38" fmla="*/ 363 w 630"/>
              <a:gd name="T39" fmla="*/ 1129 h 1211"/>
              <a:gd name="T40" fmla="*/ 315 w 630"/>
              <a:gd name="T41" fmla="*/ 1177 h 1211"/>
              <a:gd name="T42" fmla="*/ 603 w 630"/>
              <a:gd name="T43" fmla="*/ 1053 h 1211"/>
              <a:gd name="T44" fmla="*/ 27 w 630"/>
              <a:gd name="T45" fmla="*/ 1053 h 1211"/>
              <a:gd name="T46" fmla="*/ 27 w 630"/>
              <a:gd name="T47" fmla="*/ 158 h 1211"/>
              <a:gd name="T48" fmla="*/ 603 w 630"/>
              <a:gd name="T49" fmla="*/ 158 h 1211"/>
              <a:gd name="T50" fmla="*/ 603 w 630"/>
              <a:gd name="T51" fmla="*/ 1053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30" h="1211">
                <a:moveTo>
                  <a:pt x="539" y="0"/>
                </a:moveTo>
                <a:cubicBezTo>
                  <a:pt x="91" y="0"/>
                  <a:pt x="91" y="0"/>
                  <a:pt x="91" y="0"/>
                </a:cubicBezTo>
                <a:cubicBezTo>
                  <a:pt x="41" y="0"/>
                  <a:pt x="0" y="41"/>
                  <a:pt x="0" y="91"/>
                </a:cubicBezTo>
                <a:cubicBezTo>
                  <a:pt x="0" y="1120"/>
                  <a:pt x="0" y="1120"/>
                  <a:pt x="0" y="1120"/>
                </a:cubicBezTo>
                <a:cubicBezTo>
                  <a:pt x="0" y="1170"/>
                  <a:pt x="41" y="1211"/>
                  <a:pt x="91" y="1211"/>
                </a:cubicBezTo>
                <a:cubicBezTo>
                  <a:pt x="539" y="1211"/>
                  <a:pt x="539" y="1211"/>
                  <a:pt x="539" y="1211"/>
                </a:cubicBezTo>
                <a:cubicBezTo>
                  <a:pt x="589" y="1211"/>
                  <a:pt x="630" y="1170"/>
                  <a:pt x="630" y="1120"/>
                </a:cubicBezTo>
                <a:cubicBezTo>
                  <a:pt x="630" y="91"/>
                  <a:pt x="630" y="91"/>
                  <a:pt x="630" y="91"/>
                </a:cubicBezTo>
                <a:cubicBezTo>
                  <a:pt x="630" y="41"/>
                  <a:pt x="589" y="0"/>
                  <a:pt x="539" y="0"/>
                </a:cubicBezTo>
                <a:close/>
                <a:moveTo>
                  <a:pt x="242" y="60"/>
                </a:moveTo>
                <a:cubicBezTo>
                  <a:pt x="388" y="60"/>
                  <a:pt x="388" y="60"/>
                  <a:pt x="388" y="60"/>
                </a:cubicBezTo>
                <a:cubicBezTo>
                  <a:pt x="395" y="60"/>
                  <a:pt x="401" y="66"/>
                  <a:pt x="401" y="74"/>
                </a:cubicBezTo>
                <a:cubicBezTo>
                  <a:pt x="401" y="81"/>
                  <a:pt x="395" y="87"/>
                  <a:pt x="388" y="87"/>
                </a:cubicBezTo>
                <a:cubicBezTo>
                  <a:pt x="242" y="87"/>
                  <a:pt x="242" y="87"/>
                  <a:pt x="242" y="87"/>
                </a:cubicBezTo>
                <a:cubicBezTo>
                  <a:pt x="234" y="87"/>
                  <a:pt x="228" y="81"/>
                  <a:pt x="228" y="74"/>
                </a:cubicBezTo>
                <a:cubicBezTo>
                  <a:pt x="228" y="66"/>
                  <a:pt x="234" y="60"/>
                  <a:pt x="242" y="60"/>
                </a:cubicBezTo>
                <a:close/>
                <a:moveTo>
                  <a:pt x="315" y="1177"/>
                </a:moveTo>
                <a:cubicBezTo>
                  <a:pt x="289" y="1177"/>
                  <a:pt x="267" y="1155"/>
                  <a:pt x="267" y="1129"/>
                </a:cubicBezTo>
                <a:cubicBezTo>
                  <a:pt x="267" y="1103"/>
                  <a:pt x="289" y="1081"/>
                  <a:pt x="315" y="1081"/>
                </a:cubicBezTo>
                <a:cubicBezTo>
                  <a:pt x="341" y="1081"/>
                  <a:pt x="363" y="1103"/>
                  <a:pt x="363" y="1129"/>
                </a:cubicBezTo>
                <a:cubicBezTo>
                  <a:pt x="363" y="1155"/>
                  <a:pt x="341" y="1177"/>
                  <a:pt x="315" y="1177"/>
                </a:cubicBezTo>
                <a:close/>
                <a:moveTo>
                  <a:pt x="603" y="1053"/>
                </a:moveTo>
                <a:cubicBezTo>
                  <a:pt x="27" y="1053"/>
                  <a:pt x="27" y="1053"/>
                  <a:pt x="27" y="1053"/>
                </a:cubicBezTo>
                <a:cubicBezTo>
                  <a:pt x="27" y="158"/>
                  <a:pt x="27" y="158"/>
                  <a:pt x="27" y="158"/>
                </a:cubicBezTo>
                <a:cubicBezTo>
                  <a:pt x="603" y="158"/>
                  <a:pt x="603" y="158"/>
                  <a:pt x="603" y="158"/>
                </a:cubicBezTo>
                <a:lnTo>
                  <a:pt x="603" y="10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0BFDCFBA-33DC-4D60-9A68-444092CB6884}"/>
              </a:ext>
            </a:extLst>
          </p:cNvPr>
          <p:cNvSpPr txBox="1"/>
          <p:nvPr/>
        </p:nvSpPr>
        <p:spPr>
          <a:xfrm>
            <a:off x="1619672" y="3530124"/>
            <a:ext cx="3052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Подача заявок через сайт РПГУ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6AAE68FD-F3D7-467B-8771-8FB41DB73C63}"/>
              </a:ext>
            </a:extLst>
          </p:cNvPr>
          <p:cNvSpPr txBox="1"/>
          <p:nvPr/>
        </p:nvSpPr>
        <p:spPr>
          <a:xfrm>
            <a:off x="1906266" y="3885656"/>
            <a:ext cx="2449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https://uslugi.mosreg.ru/</a:t>
            </a:r>
            <a:endParaRPr lang="ru-RU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D98375FC-2F09-4EFA-B2E7-E9D26F751329}"/>
              </a:ext>
            </a:extLst>
          </p:cNvPr>
          <p:cNvSpPr txBox="1"/>
          <p:nvPr/>
        </p:nvSpPr>
        <p:spPr>
          <a:xfrm>
            <a:off x="2101938" y="4255887"/>
            <a:ext cx="6380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субсидии по итогам решения конкурсной комиссии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BFDCFBA-33DC-4D60-9A68-444092CB6884}"/>
              </a:ext>
            </a:extLst>
          </p:cNvPr>
          <p:cNvSpPr txBox="1"/>
          <p:nvPr/>
        </p:nvSpPr>
        <p:spPr>
          <a:xfrm>
            <a:off x="1475656" y="3200077"/>
            <a:ext cx="297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Конкурсный отбор 2 раза в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80038" y="2427734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Критерии отбора заявителей: 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Создание новых рабочих мест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Рост средней заработной платы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Увеличение выручки и налоговых отчислений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691680" y="2437607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Приоритетные заявители: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Ведение деятельности менее 1 года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Предприятия из отдаленных городских округов</a:t>
            </a:r>
          </a:p>
        </p:txBody>
      </p:sp>
    </p:spTree>
    <p:extLst>
      <p:ext uri="{BB962C8B-B14F-4D97-AF65-F5344CB8AC3E}">
        <p14:creationId xmlns:p14="http://schemas.microsoft.com/office/powerpoint/2010/main" val="374711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AE849E7A-21C3-4670-A3C0-F92BCB337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68356"/>
            <a:ext cx="3924944" cy="3895682"/>
          </a:xfrm>
          <a:prstGeom prst="rect">
            <a:avLst/>
          </a:prstGeom>
        </p:spPr>
      </p:pic>
      <p:sp>
        <p:nvSpPr>
          <p:cNvPr id="43" name="Freeform 7">
            <a:extLst>
              <a:ext uri="{FF2B5EF4-FFF2-40B4-BE49-F238E27FC236}">
                <a16:creationId xmlns="" xmlns:a16="http://schemas.microsoft.com/office/drawing/2014/main" id="{A3B1EA94-7B14-4E2D-BD08-21715F0BE050}"/>
              </a:ext>
            </a:extLst>
          </p:cNvPr>
          <p:cNvSpPr>
            <a:spLocks/>
          </p:cNvSpPr>
          <p:nvPr/>
        </p:nvSpPr>
        <p:spPr bwMode="auto">
          <a:xfrm>
            <a:off x="489556" y="3530124"/>
            <a:ext cx="5671198" cy="355533"/>
          </a:xfrm>
          <a:custGeom>
            <a:avLst/>
            <a:gdLst>
              <a:gd name="T0" fmla="*/ 1426 w 1426"/>
              <a:gd name="T1" fmla="*/ 523 h 533"/>
              <a:gd name="T2" fmla="*/ 1426 w 1426"/>
              <a:gd name="T3" fmla="*/ 7 h 533"/>
              <a:gd name="T4" fmla="*/ 1426 w 1426"/>
              <a:gd name="T5" fmla="*/ 0 h 533"/>
              <a:gd name="T6" fmla="*/ 0 w 1426"/>
              <a:gd name="T7" fmla="*/ 0 h 533"/>
              <a:gd name="T8" fmla="*/ 0 w 1426"/>
              <a:gd name="T9" fmla="*/ 7 h 533"/>
              <a:gd name="T10" fmla="*/ 0 w 1426"/>
              <a:gd name="T11" fmla="*/ 523 h 533"/>
              <a:gd name="T12" fmla="*/ 0 w 1426"/>
              <a:gd name="T13" fmla="*/ 533 h 533"/>
              <a:gd name="T14" fmla="*/ 1426 w 1426"/>
              <a:gd name="T15" fmla="*/ 533 h 533"/>
              <a:gd name="T16" fmla="*/ 1426 w 1426"/>
              <a:gd name="T17" fmla="*/ 52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6" h="533">
                <a:moveTo>
                  <a:pt x="1426" y="523"/>
                </a:moveTo>
                <a:lnTo>
                  <a:pt x="1426" y="7"/>
                </a:lnTo>
                <a:lnTo>
                  <a:pt x="1426" y="0"/>
                </a:lnTo>
                <a:lnTo>
                  <a:pt x="0" y="0"/>
                </a:lnTo>
                <a:lnTo>
                  <a:pt x="0" y="7"/>
                </a:lnTo>
                <a:lnTo>
                  <a:pt x="0" y="523"/>
                </a:lnTo>
                <a:lnTo>
                  <a:pt x="0" y="533"/>
                </a:lnTo>
                <a:lnTo>
                  <a:pt x="1426" y="533"/>
                </a:lnTo>
                <a:lnTo>
                  <a:pt x="1426" y="52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EA260912-9BD6-4791-A339-38A76B8C1339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5" name="Параллелограмм 34">
            <a:extLst>
              <a:ext uri="{FF2B5EF4-FFF2-40B4-BE49-F238E27FC236}">
                <a16:creationId xmlns="" xmlns:a16="http://schemas.microsoft.com/office/drawing/2014/main" id="{EF5C3F6E-E658-4F3C-B37A-67FCF81825E1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="" xmlns:a16="http://schemas.microsoft.com/office/drawing/2014/main" id="{53E78B5C-2A5E-4668-9B4A-FE503437D59B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Компенсация затрат на первый взнос при лизинге оборудования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Постановление Правительства МО от 25.10.2016 N 788/39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="" xmlns:a16="http://schemas.microsoft.com/office/drawing/2014/main" id="{D5177E88-8A6B-4BF7-909B-8106CF143CA0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25</a:t>
            </a:r>
          </a:p>
        </p:txBody>
      </p:sp>
      <p:sp>
        <p:nvSpPr>
          <p:cNvPr id="38" name="TextBox 27">
            <a:extLst>
              <a:ext uri="{FF2B5EF4-FFF2-40B4-BE49-F238E27FC236}">
                <a16:creationId xmlns="" xmlns:a16="http://schemas.microsoft.com/office/drawing/2014/main" id="{50697FE3-8D5E-48AC-B8AD-593EE1F37DF2}"/>
              </a:ext>
            </a:extLst>
          </p:cNvPr>
          <p:cNvSpPr txBox="1"/>
          <p:nvPr/>
        </p:nvSpPr>
        <p:spPr>
          <a:xfrm>
            <a:off x="368406" y="1226398"/>
            <a:ext cx="811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Субсидии субъектам МСП до </a:t>
            </a:r>
            <a:r>
              <a:rPr lang="ru-RU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 млн рублей </a:t>
            </a: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 лизинг оборудования (в т.ч. спецтехника)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E18E1696-7AF0-4E8D-A104-FE2BEDB68D5A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420492B4-93BC-4507-90CB-CFAF6C438474}"/>
              </a:ext>
            </a:extLst>
          </p:cNvPr>
          <p:cNvSpPr/>
          <p:nvPr/>
        </p:nvSpPr>
        <p:spPr>
          <a:xfrm>
            <a:off x="392648" y="1779662"/>
            <a:ext cx="8643848" cy="661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Основные условия 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Приобретаемое оборудование должно быть произведено в течение последних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 лет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 не находиться ранее в эксплуатации</a:t>
            </a:r>
            <a:endParaRPr lang="ru-RU" sz="1000" b="1" dirty="0">
              <a:solidFill>
                <a:srgbClr val="00206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 сумму не более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70%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от фактически уплаченного первого взноса (аванса) по договорам лизинга</a:t>
            </a:r>
          </a:p>
        </p:txBody>
      </p:sp>
      <p:sp>
        <p:nvSpPr>
          <p:cNvPr id="26" name="Rectangle 8">
            <a:extLst>
              <a:ext uri="{FF2B5EF4-FFF2-40B4-BE49-F238E27FC236}">
                <a16:creationId xmlns="" xmlns:a16="http://schemas.microsoft.com/office/drawing/2014/main" id="{99D65E69-A9F9-4407-9F06-D0662727E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55" y="3182875"/>
            <a:ext cx="4514493" cy="34724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Freeform 6">
            <a:extLst>
              <a:ext uri="{FF2B5EF4-FFF2-40B4-BE49-F238E27FC236}">
                <a16:creationId xmlns="" xmlns:a16="http://schemas.microsoft.com/office/drawing/2014/main" id="{D12E4E55-C1D4-42E2-8AF3-82ACF2052252}"/>
              </a:ext>
            </a:extLst>
          </p:cNvPr>
          <p:cNvSpPr>
            <a:spLocks/>
          </p:cNvSpPr>
          <p:nvPr/>
        </p:nvSpPr>
        <p:spPr bwMode="auto">
          <a:xfrm>
            <a:off x="489556" y="3885656"/>
            <a:ext cx="6818748" cy="356866"/>
          </a:xfrm>
          <a:custGeom>
            <a:avLst/>
            <a:gdLst>
              <a:gd name="T0" fmla="*/ 1426 w 1426"/>
              <a:gd name="T1" fmla="*/ 0 h 535"/>
              <a:gd name="T2" fmla="*/ 0 w 1426"/>
              <a:gd name="T3" fmla="*/ 0 h 535"/>
              <a:gd name="T4" fmla="*/ 0 w 1426"/>
              <a:gd name="T5" fmla="*/ 504 h 535"/>
              <a:gd name="T6" fmla="*/ 0 w 1426"/>
              <a:gd name="T7" fmla="*/ 535 h 535"/>
              <a:gd name="T8" fmla="*/ 1426 w 1426"/>
              <a:gd name="T9" fmla="*/ 535 h 535"/>
              <a:gd name="T10" fmla="*/ 1426 w 1426"/>
              <a:gd name="T11" fmla="*/ 504 h 535"/>
              <a:gd name="T12" fmla="*/ 1426 w 1426"/>
              <a:gd name="T13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6" h="535">
                <a:moveTo>
                  <a:pt x="1426" y="0"/>
                </a:moveTo>
                <a:lnTo>
                  <a:pt x="0" y="0"/>
                </a:lnTo>
                <a:lnTo>
                  <a:pt x="0" y="504"/>
                </a:lnTo>
                <a:lnTo>
                  <a:pt x="0" y="535"/>
                </a:lnTo>
                <a:lnTo>
                  <a:pt x="1426" y="535"/>
                </a:lnTo>
                <a:lnTo>
                  <a:pt x="1426" y="504"/>
                </a:lnTo>
                <a:lnTo>
                  <a:pt x="1426" y="0"/>
                </a:lnTo>
                <a:close/>
              </a:path>
            </a:pathLst>
          </a:custGeom>
          <a:solidFill>
            <a:srgbClr val="007CCC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Rectangle 5">
            <a:extLst>
              <a:ext uri="{FF2B5EF4-FFF2-40B4-BE49-F238E27FC236}">
                <a16:creationId xmlns="" xmlns:a16="http://schemas.microsoft.com/office/drawing/2014/main" id="{52136369-E416-4DC9-B929-4DCBE08FC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2" y="4227934"/>
            <a:ext cx="8021859" cy="364870"/>
          </a:xfrm>
          <a:prstGeom prst="rect">
            <a:avLst/>
          </a:prstGeom>
          <a:solidFill>
            <a:srgbClr val="0099E8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Freeform 9">
            <a:extLst>
              <a:ext uri="{FF2B5EF4-FFF2-40B4-BE49-F238E27FC236}">
                <a16:creationId xmlns="" xmlns:a16="http://schemas.microsoft.com/office/drawing/2014/main" id="{F9FFA1F4-9D79-4A16-8A15-EE921D1530DD}"/>
              </a:ext>
            </a:extLst>
          </p:cNvPr>
          <p:cNvSpPr>
            <a:spLocks noEditPoints="1"/>
          </p:cNvSpPr>
          <p:nvPr/>
        </p:nvSpPr>
        <p:spPr bwMode="auto">
          <a:xfrm>
            <a:off x="467544" y="2931790"/>
            <a:ext cx="997223" cy="1912400"/>
          </a:xfrm>
          <a:custGeom>
            <a:avLst/>
            <a:gdLst>
              <a:gd name="T0" fmla="*/ 539 w 630"/>
              <a:gd name="T1" fmla="*/ 0 h 1211"/>
              <a:gd name="T2" fmla="*/ 91 w 630"/>
              <a:gd name="T3" fmla="*/ 0 h 1211"/>
              <a:gd name="T4" fmla="*/ 0 w 630"/>
              <a:gd name="T5" fmla="*/ 91 h 1211"/>
              <a:gd name="T6" fmla="*/ 0 w 630"/>
              <a:gd name="T7" fmla="*/ 1120 h 1211"/>
              <a:gd name="T8" fmla="*/ 91 w 630"/>
              <a:gd name="T9" fmla="*/ 1211 h 1211"/>
              <a:gd name="T10" fmla="*/ 539 w 630"/>
              <a:gd name="T11" fmla="*/ 1211 h 1211"/>
              <a:gd name="T12" fmla="*/ 630 w 630"/>
              <a:gd name="T13" fmla="*/ 1120 h 1211"/>
              <a:gd name="T14" fmla="*/ 630 w 630"/>
              <a:gd name="T15" fmla="*/ 91 h 1211"/>
              <a:gd name="T16" fmla="*/ 539 w 630"/>
              <a:gd name="T17" fmla="*/ 0 h 1211"/>
              <a:gd name="T18" fmla="*/ 242 w 630"/>
              <a:gd name="T19" fmla="*/ 60 h 1211"/>
              <a:gd name="T20" fmla="*/ 388 w 630"/>
              <a:gd name="T21" fmla="*/ 60 h 1211"/>
              <a:gd name="T22" fmla="*/ 401 w 630"/>
              <a:gd name="T23" fmla="*/ 74 h 1211"/>
              <a:gd name="T24" fmla="*/ 388 w 630"/>
              <a:gd name="T25" fmla="*/ 87 h 1211"/>
              <a:gd name="T26" fmla="*/ 242 w 630"/>
              <a:gd name="T27" fmla="*/ 87 h 1211"/>
              <a:gd name="T28" fmla="*/ 228 w 630"/>
              <a:gd name="T29" fmla="*/ 74 h 1211"/>
              <a:gd name="T30" fmla="*/ 242 w 630"/>
              <a:gd name="T31" fmla="*/ 60 h 1211"/>
              <a:gd name="T32" fmla="*/ 315 w 630"/>
              <a:gd name="T33" fmla="*/ 1177 h 1211"/>
              <a:gd name="T34" fmla="*/ 267 w 630"/>
              <a:gd name="T35" fmla="*/ 1129 h 1211"/>
              <a:gd name="T36" fmla="*/ 315 w 630"/>
              <a:gd name="T37" fmla="*/ 1081 h 1211"/>
              <a:gd name="T38" fmla="*/ 363 w 630"/>
              <a:gd name="T39" fmla="*/ 1129 h 1211"/>
              <a:gd name="T40" fmla="*/ 315 w 630"/>
              <a:gd name="T41" fmla="*/ 1177 h 1211"/>
              <a:gd name="T42" fmla="*/ 603 w 630"/>
              <a:gd name="T43" fmla="*/ 1053 h 1211"/>
              <a:gd name="T44" fmla="*/ 27 w 630"/>
              <a:gd name="T45" fmla="*/ 1053 h 1211"/>
              <a:gd name="T46" fmla="*/ 27 w 630"/>
              <a:gd name="T47" fmla="*/ 158 h 1211"/>
              <a:gd name="T48" fmla="*/ 603 w 630"/>
              <a:gd name="T49" fmla="*/ 158 h 1211"/>
              <a:gd name="T50" fmla="*/ 603 w 630"/>
              <a:gd name="T51" fmla="*/ 1053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30" h="1211">
                <a:moveTo>
                  <a:pt x="539" y="0"/>
                </a:moveTo>
                <a:cubicBezTo>
                  <a:pt x="91" y="0"/>
                  <a:pt x="91" y="0"/>
                  <a:pt x="91" y="0"/>
                </a:cubicBezTo>
                <a:cubicBezTo>
                  <a:pt x="41" y="0"/>
                  <a:pt x="0" y="41"/>
                  <a:pt x="0" y="91"/>
                </a:cubicBezTo>
                <a:cubicBezTo>
                  <a:pt x="0" y="1120"/>
                  <a:pt x="0" y="1120"/>
                  <a:pt x="0" y="1120"/>
                </a:cubicBezTo>
                <a:cubicBezTo>
                  <a:pt x="0" y="1170"/>
                  <a:pt x="41" y="1211"/>
                  <a:pt x="91" y="1211"/>
                </a:cubicBezTo>
                <a:cubicBezTo>
                  <a:pt x="539" y="1211"/>
                  <a:pt x="539" y="1211"/>
                  <a:pt x="539" y="1211"/>
                </a:cubicBezTo>
                <a:cubicBezTo>
                  <a:pt x="589" y="1211"/>
                  <a:pt x="630" y="1170"/>
                  <a:pt x="630" y="1120"/>
                </a:cubicBezTo>
                <a:cubicBezTo>
                  <a:pt x="630" y="91"/>
                  <a:pt x="630" y="91"/>
                  <a:pt x="630" y="91"/>
                </a:cubicBezTo>
                <a:cubicBezTo>
                  <a:pt x="630" y="41"/>
                  <a:pt x="589" y="0"/>
                  <a:pt x="539" y="0"/>
                </a:cubicBezTo>
                <a:close/>
                <a:moveTo>
                  <a:pt x="242" y="60"/>
                </a:moveTo>
                <a:cubicBezTo>
                  <a:pt x="388" y="60"/>
                  <a:pt x="388" y="60"/>
                  <a:pt x="388" y="60"/>
                </a:cubicBezTo>
                <a:cubicBezTo>
                  <a:pt x="395" y="60"/>
                  <a:pt x="401" y="66"/>
                  <a:pt x="401" y="74"/>
                </a:cubicBezTo>
                <a:cubicBezTo>
                  <a:pt x="401" y="81"/>
                  <a:pt x="395" y="87"/>
                  <a:pt x="388" y="87"/>
                </a:cubicBezTo>
                <a:cubicBezTo>
                  <a:pt x="242" y="87"/>
                  <a:pt x="242" y="87"/>
                  <a:pt x="242" y="87"/>
                </a:cubicBezTo>
                <a:cubicBezTo>
                  <a:pt x="234" y="87"/>
                  <a:pt x="228" y="81"/>
                  <a:pt x="228" y="74"/>
                </a:cubicBezTo>
                <a:cubicBezTo>
                  <a:pt x="228" y="66"/>
                  <a:pt x="234" y="60"/>
                  <a:pt x="242" y="60"/>
                </a:cubicBezTo>
                <a:close/>
                <a:moveTo>
                  <a:pt x="315" y="1177"/>
                </a:moveTo>
                <a:cubicBezTo>
                  <a:pt x="289" y="1177"/>
                  <a:pt x="267" y="1155"/>
                  <a:pt x="267" y="1129"/>
                </a:cubicBezTo>
                <a:cubicBezTo>
                  <a:pt x="267" y="1103"/>
                  <a:pt x="289" y="1081"/>
                  <a:pt x="315" y="1081"/>
                </a:cubicBezTo>
                <a:cubicBezTo>
                  <a:pt x="341" y="1081"/>
                  <a:pt x="363" y="1103"/>
                  <a:pt x="363" y="1129"/>
                </a:cubicBezTo>
                <a:cubicBezTo>
                  <a:pt x="363" y="1155"/>
                  <a:pt x="341" y="1177"/>
                  <a:pt x="315" y="1177"/>
                </a:cubicBezTo>
                <a:close/>
                <a:moveTo>
                  <a:pt x="603" y="1053"/>
                </a:moveTo>
                <a:cubicBezTo>
                  <a:pt x="27" y="1053"/>
                  <a:pt x="27" y="1053"/>
                  <a:pt x="27" y="1053"/>
                </a:cubicBezTo>
                <a:cubicBezTo>
                  <a:pt x="27" y="158"/>
                  <a:pt x="27" y="158"/>
                  <a:pt x="27" y="158"/>
                </a:cubicBezTo>
                <a:cubicBezTo>
                  <a:pt x="603" y="158"/>
                  <a:pt x="603" y="158"/>
                  <a:pt x="603" y="158"/>
                </a:cubicBezTo>
                <a:lnTo>
                  <a:pt x="603" y="10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BFDCFBA-33DC-4D60-9A68-444092CB6884}"/>
              </a:ext>
            </a:extLst>
          </p:cNvPr>
          <p:cNvSpPr txBox="1"/>
          <p:nvPr/>
        </p:nvSpPr>
        <p:spPr>
          <a:xfrm>
            <a:off x="1619672" y="3530124"/>
            <a:ext cx="3052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Подача заявок через сайт РПГУ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AAE68FD-F3D7-467B-8771-8FB41DB73C63}"/>
              </a:ext>
            </a:extLst>
          </p:cNvPr>
          <p:cNvSpPr txBox="1"/>
          <p:nvPr/>
        </p:nvSpPr>
        <p:spPr>
          <a:xfrm>
            <a:off x="1915062" y="3882772"/>
            <a:ext cx="2449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https://uslugi.mosreg.ru/</a:t>
            </a:r>
            <a:endParaRPr lang="ru-RU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98375FC-2F09-4EFA-B2E7-E9D26F751329}"/>
              </a:ext>
            </a:extLst>
          </p:cNvPr>
          <p:cNvSpPr txBox="1"/>
          <p:nvPr/>
        </p:nvSpPr>
        <p:spPr>
          <a:xfrm>
            <a:off x="2101938" y="4255887"/>
            <a:ext cx="6380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субсидии по итогам решения конкурсной комиссии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BFDCFBA-33DC-4D60-9A68-444092CB6884}"/>
              </a:ext>
            </a:extLst>
          </p:cNvPr>
          <p:cNvSpPr txBox="1"/>
          <p:nvPr/>
        </p:nvSpPr>
        <p:spPr>
          <a:xfrm>
            <a:off x="1475656" y="3200077"/>
            <a:ext cx="297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Конкурсный отбор 2 раза в год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380038" y="2553166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Критерии отбора заявителей: 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Создание новых рабочих мест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Рост средней заработной платы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Увеличение выручки и налоговых отчислений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91680" y="2437607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Приоритетные заявители: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Ведение деятельности менее 1 года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Предприятия из отдаленных городских округов</a:t>
            </a:r>
          </a:p>
        </p:txBody>
      </p:sp>
    </p:spTree>
    <p:extLst>
      <p:ext uri="{BB962C8B-B14F-4D97-AF65-F5344CB8AC3E}">
        <p14:creationId xmlns:p14="http://schemas.microsoft.com/office/powerpoint/2010/main" val="324149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AE849E7A-21C3-4670-A3C0-F92BCB337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68356"/>
            <a:ext cx="3924944" cy="3895682"/>
          </a:xfrm>
          <a:prstGeom prst="rect">
            <a:avLst/>
          </a:prstGeom>
        </p:spPr>
      </p:pic>
      <p:sp>
        <p:nvSpPr>
          <p:cNvPr id="43" name="Freeform 7">
            <a:extLst>
              <a:ext uri="{FF2B5EF4-FFF2-40B4-BE49-F238E27FC236}">
                <a16:creationId xmlns="" xmlns:a16="http://schemas.microsoft.com/office/drawing/2014/main" id="{A3B1EA94-7B14-4E2D-BD08-21715F0BE050}"/>
              </a:ext>
            </a:extLst>
          </p:cNvPr>
          <p:cNvSpPr>
            <a:spLocks/>
          </p:cNvSpPr>
          <p:nvPr/>
        </p:nvSpPr>
        <p:spPr bwMode="auto">
          <a:xfrm>
            <a:off x="489556" y="3530124"/>
            <a:ext cx="5671198" cy="355533"/>
          </a:xfrm>
          <a:custGeom>
            <a:avLst/>
            <a:gdLst>
              <a:gd name="T0" fmla="*/ 1426 w 1426"/>
              <a:gd name="T1" fmla="*/ 523 h 533"/>
              <a:gd name="T2" fmla="*/ 1426 w 1426"/>
              <a:gd name="T3" fmla="*/ 7 h 533"/>
              <a:gd name="T4" fmla="*/ 1426 w 1426"/>
              <a:gd name="T5" fmla="*/ 0 h 533"/>
              <a:gd name="T6" fmla="*/ 0 w 1426"/>
              <a:gd name="T7" fmla="*/ 0 h 533"/>
              <a:gd name="T8" fmla="*/ 0 w 1426"/>
              <a:gd name="T9" fmla="*/ 7 h 533"/>
              <a:gd name="T10" fmla="*/ 0 w 1426"/>
              <a:gd name="T11" fmla="*/ 523 h 533"/>
              <a:gd name="T12" fmla="*/ 0 w 1426"/>
              <a:gd name="T13" fmla="*/ 533 h 533"/>
              <a:gd name="T14" fmla="*/ 1426 w 1426"/>
              <a:gd name="T15" fmla="*/ 533 h 533"/>
              <a:gd name="T16" fmla="*/ 1426 w 1426"/>
              <a:gd name="T17" fmla="*/ 52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6" h="533">
                <a:moveTo>
                  <a:pt x="1426" y="523"/>
                </a:moveTo>
                <a:lnTo>
                  <a:pt x="1426" y="7"/>
                </a:lnTo>
                <a:lnTo>
                  <a:pt x="1426" y="0"/>
                </a:lnTo>
                <a:lnTo>
                  <a:pt x="0" y="0"/>
                </a:lnTo>
                <a:lnTo>
                  <a:pt x="0" y="7"/>
                </a:lnTo>
                <a:lnTo>
                  <a:pt x="0" y="523"/>
                </a:lnTo>
                <a:lnTo>
                  <a:pt x="0" y="533"/>
                </a:lnTo>
                <a:lnTo>
                  <a:pt x="1426" y="533"/>
                </a:lnTo>
                <a:lnTo>
                  <a:pt x="1426" y="52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EA260912-9BD6-4791-A339-38A76B8C1339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5" name="Параллелограмм 34">
            <a:extLst>
              <a:ext uri="{FF2B5EF4-FFF2-40B4-BE49-F238E27FC236}">
                <a16:creationId xmlns="" xmlns:a16="http://schemas.microsoft.com/office/drawing/2014/main" id="{EF5C3F6E-E658-4F3C-B37A-67FCF81825E1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="" xmlns:a16="http://schemas.microsoft.com/office/drawing/2014/main" id="{53E78B5C-2A5E-4668-9B4A-FE503437D59B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Компенсация затрат социальным предпринимателям 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Постановление Правительства МО от 25.10.2016 N 788/39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="" xmlns:a16="http://schemas.microsoft.com/office/drawing/2014/main" id="{D5177E88-8A6B-4BF7-909B-8106CF143CA0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26</a:t>
            </a:r>
          </a:p>
        </p:txBody>
      </p:sp>
      <p:sp>
        <p:nvSpPr>
          <p:cNvPr id="38" name="TextBox 27">
            <a:extLst>
              <a:ext uri="{FF2B5EF4-FFF2-40B4-BE49-F238E27FC236}">
                <a16:creationId xmlns="" xmlns:a16="http://schemas.microsoft.com/office/drawing/2014/main" id="{50697FE3-8D5E-48AC-B8AD-593EE1F37DF2}"/>
              </a:ext>
            </a:extLst>
          </p:cNvPr>
          <p:cNvSpPr txBox="1"/>
          <p:nvPr/>
        </p:nvSpPr>
        <p:spPr>
          <a:xfrm>
            <a:off x="368406" y="1226398"/>
            <a:ext cx="8113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Субсидии социально ориентированным субъектам МСП до </a:t>
            </a:r>
            <a:r>
              <a:rPr lang="ru-RU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 млн рублей </a:t>
            </a: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 аренду, ремонт, приобретение оборудования</a:t>
            </a:r>
          </a:p>
          <a:p>
            <a:endParaRPr lang="ru-RU" b="1" dirty="0">
              <a:solidFill>
                <a:srgbClr val="083455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E18E1696-7AF0-4E8D-A104-FE2BEDB68D5A}"/>
              </a:ext>
            </a:extLst>
          </p:cNvPr>
          <p:cNvSpPr/>
          <p:nvPr/>
        </p:nvSpPr>
        <p:spPr>
          <a:xfrm rot="5400000">
            <a:off x="-3363" y="1424642"/>
            <a:ext cx="579862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420492B4-93BC-4507-90CB-CFAF6C438474}"/>
              </a:ext>
            </a:extLst>
          </p:cNvPr>
          <p:cNvSpPr/>
          <p:nvPr/>
        </p:nvSpPr>
        <p:spPr>
          <a:xfrm>
            <a:off x="286568" y="1779662"/>
            <a:ext cx="874992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Основные условия 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Компенсация до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85%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 от фактически произведенных затрат, но не более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 млн руб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.,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ясли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для детей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3 лет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– не более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 млн руб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. 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Предприятие должно включиться в перечень социальных предприятий (заявка подается через офисы центром «Мой бизнес»)</a:t>
            </a:r>
          </a:p>
        </p:txBody>
      </p:sp>
      <p:sp>
        <p:nvSpPr>
          <p:cNvPr id="26" name="Rectangle 8">
            <a:extLst>
              <a:ext uri="{FF2B5EF4-FFF2-40B4-BE49-F238E27FC236}">
                <a16:creationId xmlns="" xmlns:a16="http://schemas.microsoft.com/office/drawing/2014/main" id="{99D65E69-A9F9-4407-9F06-D0662727E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55" y="3182875"/>
            <a:ext cx="4514493" cy="34724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Freeform 6">
            <a:extLst>
              <a:ext uri="{FF2B5EF4-FFF2-40B4-BE49-F238E27FC236}">
                <a16:creationId xmlns="" xmlns:a16="http://schemas.microsoft.com/office/drawing/2014/main" id="{D12E4E55-C1D4-42E2-8AF3-82ACF2052252}"/>
              </a:ext>
            </a:extLst>
          </p:cNvPr>
          <p:cNvSpPr>
            <a:spLocks/>
          </p:cNvSpPr>
          <p:nvPr/>
        </p:nvSpPr>
        <p:spPr bwMode="auto">
          <a:xfrm>
            <a:off x="489556" y="3885656"/>
            <a:ext cx="6818748" cy="356866"/>
          </a:xfrm>
          <a:custGeom>
            <a:avLst/>
            <a:gdLst>
              <a:gd name="T0" fmla="*/ 1426 w 1426"/>
              <a:gd name="T1" fmla="*/ 0 h 535"/>
              <a:gd name="T2" fmla="*/ 0 w 1426"/>
              <a:gd name="T3" fmla="*/ 0 h 535"/>
              <a:gd name="T4" fmla="*/ 0 w 1426"/>
              <a:gd name="T5" fmla="*/ 504 h 535"/>
              <a:gd name="T6" fmla="*/ 0 w 1426"/>
              <a:gd name="T7" fmla="*/ 535 h 535"/>
              <a:gd name="T8" fmla="*/ 1426 w 1426"/>
              <a:gd name="T9" fmla="*/ 535 h 535"/>
              <a:gd name="T10" fmla="*/ 1426 w 1426"/>
              <a:gd name="T11" fmla="*/ 504 h 535"/>
              <a:gd name="T12" fmla="*/ 1426 w 1426"/>
              <a:gd name="T13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6" h="535">
                <a:moveTo>
                  <a:pt x="1426" y="0"/>
                </a:moveTo>
                <a:lnTo>
                  <a:pt x="0" y="0"/>
                </a:lnTo>
                <a:lnTo>
                  <a:pt x="0" y="504"/>
                </a:lnTo>
                <a:lnTo>
                  <a:pt x="0" y="535"/>
                </a:lnTo>
                <a:lnTo>
                  <a:pt x="1426" y="535"/>
                </a:lnTo>
                <a:lnTo>
                  <a:pt x="1426" y="504"/>
                </a:lnTo>
                <a:lnTo>
                  <a:pt x="1426" y="0"/>
                </a:lnTo>
                <a:close/>
              </a:path>
            </a:pathLst>
          </a:custGeom>
          <a:solidFill>
            <a:srgbClr val="007CCC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Rectangle 5">
            <a:extLst>
              <a:ext uri="{FF2B5EF4-FFF2-40B4-BE49-F238E27FC236}">
                <a16:creationId xmlns="" xmlns:a16="http://schemas.microsoft.com/office/drawing/2014/main" id="{52136369-E416-4DC9-B929-4DCBE08FC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2" y="4227934"/>
            <a:ext cx="8021859" cy="364870"/>
          </a:xfrm>
          <a:prstGeom prst="rect">
            <a:avLst/>
          </a:prstGeom>
          <a:solidFill>
            <a:srgbClr val="0099E8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Freeform 9">
            <a:extLst>
              <a:ext uri="{FF2B5EF4-FFF2-40B4-BE49-F238E27FC236}">
                <a16:creationId xmlns="" xmlns:a16="http://schemas.microsoft.com/office/drawing/2014/main" id="{F9FFA1F4-9D79-4A16-8A15-EE921D1530DD}"/>
              </a:ext>
            </a:extLst>
          </p:cNvPr>
          <p:cNvSpPr>
            <a:spLocks noEditPoints="1"/>
          </p:cNvSpPr>
          <p:nvPr/>
        </p:nvSpPr>
        <p:spPr bwMode="auto">
          <a:xfrm>
            <a:off x="467544" y="2931790"/>
            <a:ext cx="997223" cy="1912400"/>
          </a:xfrm>
          <a:custGeom>
            <a:avLst/>
            <a:gdLst>
              <a:gd name="T0" fmla="*/ 539 w 630"/>
              <a:gd name="T1" fmla="*/ 0 h 1211"/>
              <a:gd name="T2" fmla="*/ 91 w 630"/>
              <a:gd name="T3" fmla="*/ 0 h 1211"/>
              <a:gd name="T4" fmla="*/ 0 w 630"/>
              <a:gd name="T5" fmla="*/ 91 h 1211"/>
              <a:gd name="T6" fmla="*/ 0 w 630"/>
              <a:gd name="T7" fmla="*/ 1120 h 1211"/>
              <a:gd name="T8" fmla="*/ 91 w 630"/>
              <a:gd name="T9" fmla="*/ 1211 h 1211"/>
              <a:gd name="T10" fmla="*/ 539 w 630"/>
              <a:gd name="T11" fmla="*/ 1211 h 1211"/>
              <a:gd name="T12" fmla="*/ 630 w 630"/>
              <a:gd name="T13" fmla="*/ 1120 h 1211"/>
              <a:gd name="T14" fmla="*/ 630 w 630"/>
              <a:gd name="T15" fmla="*/ 91 h 1211"/>
              <a:gd name="T16" fmla="*/ 539 w 630"/>
              <a:gd name="T17" fmla="*/ 0 h 1211"/>
              <a:gd name="T18" fmla="*/ 242 w 630"/>
              <a:gd name="T19" fmla="*/ 60 h 1211"/>
              <a:gd name="T20" fmla="*/ 388 w 630"/>
              <a:gd name="T21" fmla="*/ 60 h 1211"/>
              <a:gd name="T22" fmla="*/ 401 w 630"/>
              <a:gd name="T23" fmla="*/ 74 h 1211"/>
              <a:gd name="T24" fmla="*/ 388 w 630"/>
              <a:gd name="T25" fmla="*/ 87 h 1211"/>
              <a:gd name="T26" fmla="*/ 242 w 630"/>
              <a:gd name="T27" fmla="*/ 87 h 1211"/>
              <a:gd name="T28" fmla="*/ 228 w 630"/>
              <a:gd name="T29" fmla="*/ 74 h 1211"/>
              <a:gd name="T30" fmla="*/ 242 w 630"/>
              <a:gd name="T31" fmla="*/ 60 h 1211"/>
              <a:gd name="T32" fmla="*/ 315 w 630"/>
              <a:gd name="T33" fmla="*/ 1177 h 1211"/>
              <a:gd name="T34" fmla="*/ 267 w 630"/>
              <a:gd name="T35" fmla="*/ 1129 h 1211"/>
              <a:gd name="T36" fmla="*/ 315 w 630"/>
              <a:gd name="T37" fmla="*/ 1081 h 1211"/>
              <a:gd name="T38" fmla="*/ 363 w 630"/>
              <a:gd name="T39" fmla="*/ 1129 h 1211"/>
              <a:gd name="T40" fmla="*/ 315 w 630"/>
              <a:gd name="T41" fmla="*/ 1177 h 1211"/>
              <a:gd name="T42" fmla="*/ 603 w 630"/>
              <a:gd name="T43" fmla="*/ 1053 h 1211"/>
              <a:gd name="T44" fmla="*/ 27 w 630"/>
              <a:gd name="T45" fmla="*/ 1053 h 1211"/>
              <a:gd name="T46" fmla="*/ 27 w 630"/>
              <a:gd name="T47" fmla="*/ 158 h 1211"/>
              <a:gd name="T48" fmla="*/ 603 w 630"/>
              <a:gd name="T49" fmla="*/ 158 h 1211"/>
              <a:gd name="T50" fmla="*/ 603 w 630"/>
              <a:gd name="T51" fmla="*/ 1053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30" h="1211">
                <a:moveTo>
                  <a:pt x="539" y="0"/>
                </a:moveTo>
                <a:cubicBezTo>
                  <a:pt x="91" y="0"/>
                  <a:pt x="91" y="0"/>
                  <a:pt x="91" y="0"/>
                </a:cubicBezTo>
                <a:cubicBezTo>
                  <a:pt x="41" y="0"/>
                  <a:pt x="0" y="41"/>
                  <a:pt x="0" y="91"/>
                </a:cubicBezTo>
                <a:cubicBezTo>
                  <a:pt x="0" y="1120"/>
                  <a:pt x="0" y="1120"/>
                  <a:pt x="0" y="1120"/>
                </a:cubicBezTo>
                <a:cubicBezTo>
                  <a:pt x="0" y="1170"/>
                  <a:pt x="41" y="1211"/>
                  <a:pt x="91" y="1211"/>
                </a:cubicBezTo>
                <a:cubicBezTo>
                  <a:pt x="539" y="1211"/>
                  <a:pt x="539" y="1211"/>
                  <a:pt x="539" y="1211"/>
                </a:cubicBezTo>
                <a:cubicBezTo>
                  <a:pt x="589" y="1211"/>
                  <a:pt x="630" y="1170"/>
                  <a:pt x="630" y="1120"/>
                </a:cubicBezTo>
                <a:cubicBezTo>
                  <a:pt x="630" y="91"/>
                  <a:pt x="630" y="91"/>
                  <a:pt x="630" y="91"/>
                </a:cubicBezTo>
                <a:cubicBezTo>
                  <a:pt x="630" y="41"/>
                  <a:pt x="589" y="0"/>
                  <a:pt x="539" y="0"/>
                </a:cubicBezTo>
                <a:close/>
                <a:moveTo>
                  <a:pt x="242" y="60"/>
                </a:moveTo>
                <a:cubicBezTo>
                  <a:pt x="388" y="60"/>
                  <a:pt x="388" y="60"/>
                  <a:pt x="388" y="60"/>
                </a:cubicBezTo>
                <a:cubicBezTo>
                  <a:pt x="395" y="60"/>
                  <a:pt x="401" y="66"/>
                  <a:pt x="401" y="74"/>
                </a:cubicBezTo>
                <a:cubicBezTo>
                  <a:pt x="401" y="81"/>
                  <a:pt x="395" y="87"/>
                  <a:pt x="388" y="87"/>
                </a:cubicBezTo>
                <a:cubicBezTo>
                  <a:pt x="242" y="87"/>
                  <a:pt x="242" y="87"/>
                  <a:pt x="242" y="87"/>
                </a:cubicBezTo>
                <a:cubicBezTo>
                  <a:pt x="234" y="87"/>
                  <a:pt x="228" y="81"/>
                  <a:pt x="228" y="74"/>
                </a:cubicBezTo>
                <a:cubicBezTo>
                  <a:pt x="228" y="66"/>
                  <a:pt x="234" y="60"/>
                  <a:pt x="242" y="60"/>
                </a:cubicBezTo>
                <a:close/>
                <a:moveTo>
                  <a:pt x="315" y="1177"/>
                </a:moveTo>
                <a:cubicBezTo>
                  <a:pt x="289" y="1177"/>
                  <a:pt x="267" y="1155"/>
                  <a:pt x="267" y="1129"/>
                </a:cubicBezTo>
                <a:cubicBezTo>
                  <a:pt x="267" y="1103"/>
                  <a:pt x="289" y="1081"/>
                  <a:pt x="315" y="1081"/>
                </a:cubicBezTo>
                <a:cubicBezTo>
                  <a:pt x="341" y="1081"/>
                  <a:pt x="363" y="1103"/>
                  <a:pt x="363" y="1129"/>
                </a:cubicBezTo>
                <a:cubicBezTo>
                  <a:pt x="363" y="1155"/>
                  <a:pt x="341" y="1177"/>
                  <a:pt x="315" y="1177"/>
                </a:cubicBezTo>
                <a:close/>
                <a:moveTo>
                  <a:pt x="603" y="1053"/>
                </a:moveTo>
                <a:cubicBezTo>
                  <a:pt x="27" y="1053"/>
                  <a:pt x="27" y="1053"/>
                  <a:pt x="27" y="1053"/>
                </a:cubicBezTo>
                <a:cubicBezTo>
                  <a:pt x="27" y="158"/>
                  <a:pt x="27" y="158"/>
                  <a:pt x="27" y="158"/>
                </a:cubicBezTo>
                <a:cubicBezTo>
                  <a:pt x="603" y="158"/>
                  <a:pt x="603" y="158"/>
                  <a:pt x="603" y="158"/>
                </a:cubicBezTo>
                <a:lnTo>
                  <a:pt x="603" y="10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BFDCFBA-33DC-4D60-9A68-444092CB6884}"/>
              </a:ext>
            </a:extLst>
          </p:cNvPr>
          <p:cNvSpPr txBox="1"/>
          <p:nvPr/>
        </p:nvSpPr>
        <p:spPr>
          <a:xfrm>
            <a:off x="1691680" y="3907870"/>
            <a:ext cx="3052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Подача заявок через сайт РПГУ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AAE68FD-F3D7-467B-8771-8FB41DB73C63}"/>
              </a:ext>
            </a:extLst>
          </p:cNvPr>
          <p:cNvSpPr txBox="1"/>
          <p:nvPr/>
        </p:nvSpPr>
        <p:spPr>
          <a:xfrm>
            <a:off x="4661532" y="3910200"/>
            <a:ext cx="2117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https://uslugi.mosreg.ru/</a:t>
            </a:r>
            <a:endParaRPr lang="ru-RU" sz="1200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98375FC-2F09-4EFA-B2E7-E9D26F751329}"/>
              </a:ext>
            </a:extLst>
          </p:cNvPr>
          <p:cNvSpPr txBox="1"/>
          <p:nvPr/>
        </p:nvSpPr>
        <p:spPr>
          <a:xfrm>
            <a:off x="2101938" y="4255887"/>
            <a:ext cx="6380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субсидии по итогам решения конкурсной комиссии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BFDCFBA-33DC-4D60-9A68-444092CB6884}"/>
              </a:ext>
            </a:extLst>
          </p:cNvPr>
          <p:cNvSpPr txBox="1"/>
          <p:nvPr/>
        </p:nvSpPr>
        <p:spPr>
          <a:xfrm>
            <a:off x="1510282" y="3560117"/>
            <a:ext cx="2852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Конкурсный отбор 1 раз в год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691680" y="2437607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Приоритетные заявители: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Ведение деятельности менее 1 года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Предприятия из отдаленных городских округов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BFDCFBA-33DC-4D60-9A68-444092CB6884}"/>
              </a:ext>
            </a:extLst>
          </p:cNvPr>
          <p:cNvSpPr txBox="1"/>
          <p:nvPr/>
        </p:nvSpPr>
        <p:spPr>
          <a:xfrm>
            <a:off x="1403648" y="3200077"/>
            <a:ext cx="3401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Войти в перечень соц. предприятий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80038" y="2427734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Критерии отбора заявителей: 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Создание новых рабочих мест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Рост средней заработной платы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Увеличение выручки и налоговых отчислений </a:t>
            </a:r>
          </a:p>
        </p:txBody>
      </p:sp>
    </p:spTree>
    <p:extLst>
      <p:ext uri="{BB962C8B-B14F-4D97-AF65-F5344CB8AC3E}">
        <p14:creationId xmlns:p14="http://schemas.microsoft.com/office/powerpoint/2010/main" val="407285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AE849E7A-21C3-4670-A3C0-F92BCB337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68356"/>
            <a:ext cx="3924944" cy="3895682"/>
          </a:xfrm>
          <a:prstGeom prst="rect">
            <a:avLst/>
          </a:prstGeom>
        </p:spPr>
      </p:pic>
      <p:sp>
        <p:nvSpPr>
          <p:cNvPr id="43" name="Freeform 7">
            <a:extLst>
              <a:ext uri="{FF2B5EF4-FFF2-40B4-BE49-F238E27FC236}">
                <a16:creationId xmlns="" xmlns:a16="http://schemas.microsoft.com/office/drawing/2014/main" id="{A3B1EA94-7B14-4E2D-BD08-21715F0BE050}"/>
              </a:ext>
            </a:extLst>
          </p:cNvPr>
          <p:cNvSpPr>
            <a:spLocks/>
          </p:cNvSpPr>
          <p:nvPr/>
        </p:nvSpPr>
        <p:spPr bwMode="auto">
          <a:xfrm>
            <a:off x="489556" y="3530124"/>
            <a:ext cx="5671198" cy="355533"/>
          </a:xfrm>
          <a:custGeom>
            <a:avLst/>
            <a:gdLst>
              <a:gd name="T0" fmla="*/ 1426 w 1426"/>
              <a:gd name="T1" fmla="*/ 523 h 533"/>
              <a:gd name="T2" fmla="*/ 1426 w 1426"/>
              <a:gd name="T3" fmla="*/ 7 h 533"/>
              <a:gd name="T4" fmla="*/ 1426 w 1426"/>
              <a:gd name="T5" fmla="*/ 0 h 533"/>
              <a:gd name="T6" fmla="*/ 0 w 1426"/>
              <a:gd name="T7" fmla="*/ 0 h 533"/>
              <a:gd name="T8" fmla="*/ 0 w 1426"/>
              <a:gd name="T9" fmla="*/ 7 h 533"/>
              <a:gd name="T10" fmla="*/ 0 w 1426"/>
              <a:gd name="T11" fmla="*/ 523 h 533"/>
              <a:gd name="T12" fmla="*/ 0 w 1426"/>
              <a:gd name="T13" fmla="*/ 533 h 533"/>
              <a:gd name="T14" fmla="*/ 1426 w 1426"/>
              <a:gd name="T15" fmla="*/ 533 h 533"/>
              <a:gd name="T16" fmla="*/ 1426 w 1426"/>
              <a:gd name="T17" fmla="*/ 52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6" h="533">
                <a:moveTo>
                  <a:pt x="1426" y="523"/>
                </a:moveTo>
                <a:lnTo>
                  <a:pt x="1426" y="7"/>
                </a:lnTo>
                <a:lnTo>
                  <a:pt x="1426" y="0"/>
                </a:lnTo>
                <a:lnTo>
                  <a:pt x="0" y="0"/>
                </a:lnTo>
                <a:lnTo>
                  <a:pt x="0" y="7"/>
                </a:lnTo>
                <a:lnTo>
                  <a:pt x="0" y="523"/>
                </a:lnTo>
                <a:lnTo>
                  <a:pt x="0" y="533"/>
                </a:lnTo>
                <a:lnTo>
                  <a:pt x="1426" y="533"/>
                </a:lnTo>
                <a:lnTo>
                  <a:pt x="1426" y="52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EA260912-9BD6-4791-A339-38A76B8C1339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5" name="Параллелограмм 34">
            <a:extLst>
              <a:ext uri="{FF2B5EF4-FFF2-40B4-BE49-F238E27FC236}">
                <a16:creationId xmlns="" xmlns:a16="http://schemas.microsoft.com/office/drawing/2014/main" id="{EF5C3F6E-E658-4F3C-B37A-67FCF81825E1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="" xmlns:a16="http://schemas.microsoft.com/office/drawing/2014/main" id="{53E78B5C-2A5E-4668-9B4A-FE503437D59B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Предоставление грантов социальным предпринимателям 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Постановление Правительства МО от 25.10.2016 N 788/39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="" xmlns:a16="http://schemas.microsoft.com/office/drawing/2014/main" id="{D5177E88-8A6B-4BF7-909B-8106CF143CA0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27</a:t>
            </a:r>
          </a:p>
        </p:txBody>
      </p:sp>
      <p:sp>
        <p:nvSpPr>
          <p:cNvPr id="38" name="TextBox 27">
            <a:extLst>
              <a:ext uri="{FF2B5EF4-FFF2-40B4-BE49-F238E27FC236}">
                <a16:creationId xmlns="" xmlns:a16="http://schemas.microsoft.com/office/drawing/2014/main" id="{50697FE3-8D5E-48AC-B8AD-593EE1F37DF2}"/>
              </a:ext>
            </a:extLst>
          </p:cNvPr>
          <p:cNvSpPr txBox="1"/>
          <p:nvPr/>
        </p:nvSpPr>
        <p:spPr>
          <a:xfrm>
            <a:off x="368406" y="982635"/>
            <a:ext cx="8113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Гранты социально ориентированным субъектам МСП до </a:t>
            </a:r>
            <a:r>
              <a:rPr lang="ru-RU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500 тыс. рублей </a:t>
            </a: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 ведение деятельности </a:t>
            </a:r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(в </a:t>
            </a:r>
            <a:r>
              <a:rPr lang="ru-RU" sz="1200" b="1" dirty="0" err="1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т.ч</a:t>
            </a:r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. аренду, ремонт, инженерную инфраструктуру, услуги связи, приобретение оргтехники, переоборудование транспорта для перевозки маломобильных групп населения, оборудования и сырья, паушальный взнос)</a:t>
            </a:r>
          </a:p>
          <a:p>
            <a:endParaRPr lang="ru-RU" b="1" dirty="0">
              <a:solidFill>
                <a:srgbClr val="083455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420492B4-93BC-4507-90CB-CFAF6C438474}"/>
              </a:ext>
            </a:extLst>
          </p:cNvPr>
          <p:cNvSpPr/>
          <p:nvPr/>
        </p:nvSpPr>
        <p:spPr>
          <a:xfrm>
            <a:off x="286568" y="1851670"/>
            <a:ext cx="8749928" cy="1046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Основные условия 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Софинансирование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50%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 затрат сумма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100 – 500 тыс. руб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.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Предприятие должно включиться в перечень социальных предприятий (заявка подается через офисы центров «Мой бизнес»)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Обучение по направлению осуществления деятельности в сфере социального предпринимательства не позднее чем за 1 год до </a:t>
            </a:r>
            <a:b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/>
            </a:r>
            <a:b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получения гранта 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 документов для признания социальным предприятием в течение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 лет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после получения гранта</a:t>
            </a:r>
          </a:p>
        </p:txBody>
      </p:sp>
      <p:sp>
        <p:nvSpPr>
          <p:cNvPr id="26" name="Rectangle 8">
            <a:extLst>
              <a:ext uri="{FF2B5EF4-FFF2-40B4-BE49-F238E27FC236}">
                <a16:creationId xmlns="" xmlns:a16="http://schemas.microsoft.com/office/drawing/2014/main" id="{99D65E69-A9F9-4407-9F06-D0662727E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55" y="3182875"/>
            <a:ext cx="4514493" cy="34724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Freeform 6">
            <a:extLst>
              <a:ext uri="{FF2B5EF4-FFF2-40B4-BE49-F238E27FC236}">
                <a16:creationId xmlns="" xmlns:a16="http://schemas.microsoft.com/office/drawing/2014/main" id="{D12E4E55-C1D4-42E2-8AF3-82ACF2052252}"/>
              </a:ext>
            </a:extLst>
          </p:cNvPr>
          <p:cNvSpPr>
            <a:spLocks/>
          </p:cNvSpPr>
          <p:nvPr/>
        </p:nvSpPr>
        <p:spPr bwMode="auto">
          <a:xfrm>
            <a:off x="489556" y="3885656"/>
            <a:ext cx="6818748" cy="356866"/>
          </a:xfrm>
          <a:custGeom>
            <a:avLst/>
            <a:gdLst>
              <a:gd name="T0" fmla="*/ 1426 w 1426"/>
              <a:gd name="T1" fmla="*/ 0 h 535"/>
              <a:gd name="T2" fmla="*/ 0 w 1426"/>
              <a:gd name="T3" fmla="*/ 0 h 535"/>
              <a:gd name="T4" fmla="*/ 0 w 1426"/>
              <a:gd name="T5" fmla="*/ 504 h 535"/>
              <a:gd name="T6" fmla="*/ 0 w 1426"/>
              <a:gd name="T7" fmla="*/ 535 h 535"/>
              <a:gd name="T8" fmla="*/ 1426 w 1426"/>
              <a:gd name="T9" fmla="*/ 535 h 535"/>
              <a:gd name="T10" fmla="*/ 1426 w 1426"/>
              <a:gd name="T11" fmla="*/ 504 h 535"/>
              <a:gd name="T12" fmla="*/ 1426 w 1426"/>
              <a:gd name="T13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6" h="535">
                <a:moveTo>
                  <a:pt x="1426" y="0"/>
                </a:moveTo>
                <a:lnTo>
                  <a:pt x="0" y="0"/>
                </a:lnTo>
                <a:lnTo>
                  <a:pt x="0" y="504"/>
                </a:lnTo>
                <a:lnTo>
                  <a:pt x="0" y="535"/>
                </a:lnTo>
                <a:lnTo>
                  <a:pt x="1426" y="535"/>
                </a:lnTo>
                <a:lnTo>
                  <a:pt x="1426" y="504"/>
                </a:lnTo>
                <a:lnTo>
                  <a:pt x="1426" y="0"/>
                </a:lnTo>
                <a:close/>
              </a:path>
            </a:pathLst>
          </a:custGeom>
          <a:solidFill>
            <a:srgbClr val="007CCC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Rectangle 5">
            <a:extLst>
              <a:ext uri="{FF2B5EF4-FFF2-40B4-BE49-F238E27FC236}">
                <a16:creationId xmlns="" xmlns:a16="http://schemas.microsoft.com/office/drawing/2014/main" id="{52136369-E416-4DC9-B929-4DCBE08FC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560" y="4211734"/>
            <a:ext cx="8021859" cy="364870"/>
          </a:xfrm>
          <a:prstGeom prst="rect">
            <a:avLst/>
          </a:prstGeom>
          <a:solidFill>
            <a:srgbClr val="0099E8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Freeform 9">
            <a:extLst>
              <a:ext uri="{FF2B5EF4-FFF2-40B4-BE49-F238E27FC236}">
                <a16:creationId xmlns="" xmlns:a16="http://schemas.microsoft.com/office/drawing/2014/main" id="{F9FFA1F4-9D79-4A16-8A15-EE921D1530DD}"/>
              </a:ext>
            </a:extLst>
          </p:cNvPr>
          <p:cNvSpPr>
            <a:spLocks noEditPoints="1"/>
          </p:cNvSpPr>
          <p:nvPr/>
        </p:nvSpPr>
        <p:spPr bwMode="auto">
          <a:xfrm>
            <a:off x="467544" y="2931790"/>
            <a:ext cx="997223" cy="1912400"/>
          </a:xfrm>
          <a:custGeom>
            <a:avLst/>
            <a:gdLst>
              <a:gd name="T0" fmla="*/ 539 w 630"/>
              <a:gd name="T1" fmla="*/ 0 h 1211"/>
              <a:gd name="T2" fmla="*/ 91 w 630"/>
              <a:gd name="T3" fmla="*/ 0 h 1211"/>
              <a:gd name="T4" fmla="*/ 0 w 630"/>
              <a:gd name="T5" fmla="*/ 91 h 1211"/>
              <a:gd name="T6" fmla="*/ 0 w 630"/>
              <a:gd name="T7" fmla="*/ 1120 h 1211"/>
              <a:gd name="T8" fmla="*/ 91 w 630"/>
              <a:gd name="T9" fmla="*/ 1211 h 1211"/>
              <a:gd name="T10" fmla="*/ 539 w 630"/>
              <a:gd name="T11" fmla="*/ 1211 h 1211"/>
              <a:gd name="T12" fmla="*/ 630 w 630"/>
              <a:gd name="T13" fmla="*/ 1120 h 1211"/>
              <a:gd name="T14" fmla="*/ 630 w 630"/>
              <a:gd name="T15" fmla="*/ 91 h 1211"/>
              <a:gd name="T16" fmla="*/ 539 w 630"/>
              <a:gd name="T17" fmla="*/ 0 h 1211"/>
              <a:gd name="T18" fmla="*/ 242 w 630"/>
              <a:gd name="T19" fmla="*/ 60 h 1211"/>
              <a:gd name="T20" fmla="*/ 388 w 630"/>
              <a:gd name="T21" fmla="*/ 60 h 1211"/>
              <a:gd name="T22" fmla="*/ 401 w 630"/>
              <a:gd name="T23" fmla="*/ 74 h 1211"/>
              <a:gd name="T24" fmla="*/ 388 w 630"/>
              <a:gd name="T25" fmla="*/ 87 h 1211"/>
              <a:gd name="T26" fmla="*/ 242 w 630"/>
              <a:gd name="T27" fmla="*/ 87 h 1211"/>
              <a:gd name="T28" fmla="*/ 228 w 630"/>
              <a:gd name="T29" fmla="*/ 74 h 1211"/>
              <a:gd name="T30" fmla="*/ 242 w 630"/>
              <a:gd name="T31" fmla="*/ 60 h 1211"/>
              <a:gd name="T32" fmla="*/ 315 w 630"/>
              <a:gd name="T33" fmla="*/ 1177 h 1211"/>
              <a:gd name="T34" fmla="*/ 267 w 630"/>
              <a:gd name="T35" fmla="*/ 1129 h 1211"/>
              <a:gd name="T36" fmla="*/ 315 w 630"/>
              <a:gd name="T37" fmla="*/ 1081 h 1211"/>
              <a:gd name="T38" fmla="*/ 363 w 630"/>
              <a:gd name="T39" fmla="*/ 1129 h 1211"/>
              <a:gd name="T40" fmla="*/ 315 w 630"/>
              <a:gd name="T41" fmla="*/ 1177 h 1211"/>
              <a:gd name="T42" fmla="*/ 603 w 630"/>
              <a:gd name="T43" fmla="*/ 1053 h 1211"/>
              <a:gd name="T44" fmla="*/ 27 w 630"/>
              <a:gd name="T45" fmla="*/ 1053 h 1211"/>
              <a:gd name="T46" fmla="*/ 27 w 630"/>
              <a:gd name="T47" fmla="*/ 158 h 1211"/>
              <a:gd name="T48" fmla="*/ 603 w 630"/>
              <a:gd name="T49" fmla="*/ 158 h 1211"/>
              <a:gd name="T50" fmla="*/ 603 w 630"/>
              <a:gd name="T51" fmla="*/ 1053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30" h="1211">
                <a:moveTo>
                  <a:pt x="539" y="0"/>
                </a:moveTo>
                <a:cubicBezTo>
                  <a:pt x="91" y="0"/>
                  <a:pt x="91" y="0"/>
                  <a:pt x="91" y="0"/>
                </a:cubicBezTo>
                <a:cubicBezTo>
                  <a:pt x="41" y="0"/>
                  <a:pt x="0" y="41"/>
                  <a:pt x="0" y="91"/>
                </a:cubicBezTo>
                <a:cubicBezTo>
                  <a:pt x="0" y="1120"/>
                  <a:pt x="0" y="1120"/>
                  <a:pt x="0" y="1120"/>
                </a:cubicBezTo>
                <a:cubicBezTo>
                  <a:pt x="0" y="1170"/>
                  <a:pt x="41" y="1211"/>
                  <a:pt x="91" y="1211"/>
                </a:cubicBezTo>
                <a:cubicBezTo>
                  <a:pt x="539" y="1211"/>
                  <a:pt x="539" y="1211"/>
                  <a:pt x="539" y="1211"/>
                </a:cubicBezTo>
                <a:cubicBezTo>
                  <a:pt x="589" y="1211"/>
                  <a:pt x="630" y="1170"/>
                  <a:pt x="630" y="1120"/>
                </a:cubicBezTo>
                <a:cubicBezTo>
                  <a:pt x="630" y="91"/>
                  <a:pt x="630" y="91"/>
                  <a:pt x="630" y="91"/>
                </a:cubicBezTo>
                <a:cubicBezTo>
                  <a:pt x="630" y="41"/>
                  <a:pt x="589" y="0"/>
                  <a:pt x="539" y="0"/>
                </a:cubicBezTo>
                <a:close/>
                <a:moveTo>
                  <a:pt x="242" y="60"/>
                </a:moveTo>
                <a:cubicBezTo>
                  <a:pt x="388" y="60"/>
                  <a:pt x="388" y="60"/>
                  <a:pt x="388" y="60"/>
                </a:cubicBezTo>
                <a:cubicBezTo>
                  <a:pt x="395" y="60"/>
                  <a:pt x="401" y="66"/>
                  <a:pt x="401" y="74"/>
                </a:cubicBezTo>
                <a:cubicBezTo>
                  <a:pt x="401" y="81"/>
                  <a:pt x="395" y="87"/>
                  <a:pt x="388" y="87"/>
                </a:cubicBezTo>
                <a:cubicBezTo>
                  <a:pt x="242" y="87"/>
                  <a:pt x="242" y="87"/>
                  <a:pt x="242" y="87"/>
                </a:cubicBezTo>
                <a:cubicBezTo>
                  <a:pt x="234" y="87"/>
                  <a:pt x="228" y="81"/>
                  <a:pt x="228" y="74"/>
                </a:cubicBezTo>
                <a:cubicBezTo>
                  <a:pt x="228" y="66"/>
                  <a:pt x="234" y="60"/>
                  <a:pt x="242" y="60"/>
                </a:cubicBezTo>
                <a:close/>
                <a:moveTo>
                  <a:pt x="315" y="1177"/>
                </a:moveTo>
                <a:cubicBezTo>
                  <a:pt x="289" y="1177"/>
                  <a:pt x="267" y="1155"/>
                  <a:pt x="267" y="1129"/>
                </a:cubicBezTo>
                <a:cubicBezTo>
                  <a:pt x="267" y="1103"/>
                  <a:pt x="289" y="1081"/>
                  <a:pt x="315" y="1081"/>
                </a:cubicBezTo>
                <a:cubicBezTo>
                  <a:pt x="341" y="1081"/>
                  <a:pt x="363" y="1103"/>
                  <a:pt x="363" y="1129"/>
                </a:cubicBezTo>
                <a:cubicBezTo>
                  <a:pt x="363" y="1155"/>
                  <a:pt x="341" y="1177"/>
                  <a:pt x="315" y="1177"/>
                </a:cubicBezTo>
                <a:close/>
                <a:moveTo>
                  <a:pt x="603" y="1053"/>
                </a:moveTo>
                <a:cubicBezTo>
                  <a:pt x="27" y="1053"/>
                  <a:pt x="27" y="1053"/>
                  <a:pt x="27" y="1053"/>
                </a:cubicBezTo>
                <a:cubicBezTo>
                  <a:pt x="27" y="158"/>
                  <a:pt x="27" y="158"/>
                  <a:pt x="27" y="158"/>
                </a:cubicBezTo>
                <a:cubicBezTo>
                  <a:pt x="603" y="158"/>
                  <a:pt x="603" y="158"/>
                  <a:pt x="603" y="158"/>
                </a:cubicBezTo>
                <a:lnTo>
                  <a:pt x="603" y="10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AAE68FD-F3D7-467B-8771-8FB41DB73C63}"/>
              </a:ext>
            </a:extLst>
          </p:cNvPr>
          <p:cNvSpPr txBox="1"/>
          <p:nvPr/>
        </p:nvSpPr>
        <p:spPr>
          <a:xfrm>
            <a:off x="1893384" y="3923258"/>
            <a:ext cx="347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https://uslugi.mosreg.ru/</a:t>
            </a:r>
            <a:endParaRPr lang="ru-RU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98375FC-2F09-4EFA-B2E7-E9D26F751329}"/>
              </a:ext>
            </a:extLst>
          </p:cNvPr>
          <p:cNvSpPr txBox="1"/>
          <p:nvPr/>
        </p:nvSpPr>
        <p:spPr>
          <a:xfrm>
            <a:off x="2101938" y="4255887"/>
            <a:ext cx="6083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гранта по итогам решения конкурсной комиссии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BFDCFBA-33DC-4D60-9A68-444092CB6884}"/>
              </a:ext>
            </a:extLst>
          </p:cNvPr>
          <p:cNvSpPr txBox="1"/>
          <p:nvPr/>
        </p:nvSpPr>
        <p:spPr>
          <a:xfrm>
            <a:off x="1510282" y="3560117"/>
            <a:ext cx="3052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Подача заявок через сайт РПГУ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BFDCFBA-33DC-4D60-9A68-444092CB6884}"/>
              </a:ext>
            </a:extLst>
          </p:cNvPr>
          <p:cNvSpPr txBox="1"/>
          <p:nvPr/>
        </p:nvSpPr>
        <p:spPr>
          <a:xfrm>
            <a:off x="1403648" y="3200077"/>
            <a:ext cx="3401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Войти в перечень соц. предприятий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18E1696-7AF0-4E8D-A104-FE2BEDB68D5A}"/>
              </a:ext>
            </a:extLst>
          </p:cNvPr>
          <p:cNvSpPr/>
          <p:nvPr/>
        </p:nvSpPr>
        <p:spPr>
          <a:xfrm rot="5400000">
            <a:off x="-145480" y="1384575"/>
            <a:ext cx="864096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9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AE849E7A-21C3-4670-A3C0-F92BCB337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47818"/>
            <a:ext cx="3924944" cy="3895682"/>
          </a:xfrm>
          <a:prstGeom prst="rect">
            <a:avLst/>
          </a:prstGeom>
        </p:spPr>
      </p:pic>
      <p:sp>
        <p:nvSpPr>
          <p:cNvPr id="43" name="Freeform 7">
            <a:extLst>
              <a:ext uri="{FF2B5EF4-FFF2-40B4-BE49-F238E27FC236}">
                <a16:creationId xmlns="" xmlns:a16="http://schemas.microsoft.com/office/drawing/2014/main" id="{A3B1EA94-7B14-4E2D-BD08-21715F0BE050}"/>
              </a:ext>
            </a:extLst>
          </p:cNvPr>
          <p:cNvSpPr>
            <a:spLocks/>
          </p:cNvSpPr>
          <p:nvPr/>
        </p:nvSpPr>
        <p:spPr bwMode="auto">
          <a:xfrm>
            <a:off x="489556" y="3530124"/>
            <a:ext cx="5671198" cy="355533"/>
          </a:xfrm>
          <a:custGeom>
            <a:avLst/>
            <a:gdLst>
              <a:gd name="T0" fmla="*/ 1426 w 1426"/>
              <a:gd name="T1" fmla="*/ 523 h 533"/>
              <a:gd name="T2" fmla="*/ 1426 w 1426"/>
              <a:gd name="T3" fmla="*/ 7 h 533"/>
              <a:gd name="T4" fmla="*/ 1426 w 1426"/>
              <a:gd name="T5" fmla="*/ 0 h 533"/>
              <a:gd name="T6" fmla="*/ 0 w 1426"/>
              <a:gd name="T7" fmla="*/ 0 h 533"/>
              <a:gd name="T8" fmla="*/ 0 w 1426"/>
              <a:gd name="T9" fmla="*/ 7 h 533"/>
              <a:gd name="T10" fmla="*/ 0 w 1426"/>
              <a:gd name="T11" fmla="*/ 523 h 533"/>
              <a:gd name="T12" fmla="*/ 0 w 1426"/>
              <a:gd name="T13" fmla="*/ 533 h 533"/>
              <a:gd name="T14" fmla="*/ 1426 w 1426"/>
              <a:gd name="T15" fmla="*/ 533 h 533"/>
              <a:gd name="T16" fmla="*/ 1426 w 1426"/>
              <a:gd name="T17" fmla="*/ 52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6" h="533">
                <a:moveTo>
                  <a:pt x="1426" y="523"/>
                </a:moveTo>
                <a:lnTo>
                  <a:pt x="1426" y="7"/>
                </a:lnTo>
                <a:lnTo>
                  <a:pt x="1426" y="0"/>
                </a:lnTo>
                <a:lnTo>
                  <a:pt x="0" y="0"/>
                </a:lnTo>
                <a:lnTo>
                  <a:pt x="0" y="7"/>
                </a:lnTo>
                <a:lnTo>
                  <a:pt x="0" y="523"/>
                </a:lnTo>
                <a:lnTo>
                  <a:pt x="0" y="533"/>
                </a:lnTo>
                <a:lnTo>
                  <a:pt x="1426" y="533"/>
                </a:lnTo>
                <a:lnTo>
                  <a:pt x="1426" y="52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EA260912-9BD6-4791-A339-38A76B8C1339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5" name="Параллелограмм 34">
            <a:extLst>
              <a:ext uri="{FF2B5EF4-FFF2-40B4-BE49-F238E27FC236}">
                <a16:creationId xmlns="" xmlns:a16="http://schemas.microsoft.com/office/drawing/2014/main" id="{EF5C3F6E-E658-4F3C-B37A-67FCF81825E1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="" xmlns:a16="http://schemas.microsoft.com/office/drawing/2014/main" id="{53E78B5C-2A5E-4668-9B4A-FE503437D59B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Компенсация затрат на продвижение товаров, работ и услуг на торговых площадка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Постановление Правительства МО от 25.10.2016 N 788/39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="" xmlns:a16="http://schemas.microsoft.com/office/drawing/2014/main" id="{D5177E88-8A6B-4BF7-909B-8106CF143CA0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28</a:t>
            </a:r>
          </a:p>
        </p:txBody>
      </p:sp>
      <p:sp>
        <p:nvSpPr>
          <p:cNvPr id="38" name="TextBox 27">
            <a:extLst>
              <a:ext uri="{FF2B5EF4-FFF2-40B4-BE49-F238E27FC236}">
                <a16:creationId xmlns="" xmlns:a16="http://schemas.microsoft.com/office/drawing/2014/main" id="{50697FE3-8D5E-48AC-B8AD-593EE1F37DF2}"/>
              </a:ext>
            </a:extLst>
          </p:cNvPr>
          <p:cNvSpPr txBox="1"/>
          <p:nvPr/>
        </p:nvSpPr>
        <p:spPr>
          <a:xfrm>
            <a:off x="368406" y="1112426"/>
            <a:ext cx="8113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Субсидии субъектам МСП и </a:t>
            </a:r>
            <a:r>
              <a:rPr lang="ru-RU" b="1" dirty="0" err="1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самозанятым</a:t>
            </a: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Московской области</a:t>
            </a:r>
            <a:b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до </a:t>
            </a:r>
            <a:r>
              <a:rPr lang="ru-RU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500 тыс. рублей </a:t>
            </a: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для выхода на торговые площадки</a:t>
            </a:r>
          </a:p>
          <a:p>
            <a:endParaRPr lang="ru-RU" b="1" dirty="0">
              <a:solidFill>
                <a:srgbClr val="083455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E18E1696-7AF0-4E8D-A104-FE2BEDB68D5A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420492B4-93BC-4507-90CB-CFAF6C438474}"/>
              </a:ext>
            </a:extLst>
          </p:cNvPr>
          <p:cNvSpPr/>
          <p:nvPr/>
        </p:nvSpPr>
        <p:spPr>
          <a:xfrm>
            <a:off x="370738" y="1779662"/>
            <a:ext cx="8643848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Основные условия: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Реализация товаров собственного производства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Осуществление деятельности в приоритетных отраслях  (производство, с</a:t>
            </a:r>
            <a:r>
              <a:rPr lang="en-US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/x)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Возмещаются 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ea typeface="Arial"/>
                <a:cs typeface="Golos Text" panose="020B0503020202020204" pitchFamily="34" charset="0"/>
              </a:rPr>
              <a:t>50 %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затрат: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ea typeface="Arial"/>
                <a:cs typeface="Golos Text" panose="020B0503020202020204" pitchFamily="34" charset="0"/>
              </a:rPr>
              <a:t>комиссия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1000" dirty="0" err="1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маркетплейсам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ea typeface="Arial"/>
                <a:cs typeface="Golos Text" panose="020B0503020202020204" pitchFamily="34" charset="0"/>
              </a:rPr>
              <a:t>+ продвижение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товаров на </a:t>
            </a:r>
            <a:r>
              <a:rPr lang="ru-RU" sz="1000" dirty="0" err="1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маркетплейсах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6" name="Rectangle 8">
            <a:extLst>
              <a:ext uri="{FF2B5EF4-FFF2-40B4-BE49-F238E27FC236}">
                <a16:creationId xmlns="" xmlns:a16="http://schemas.microsoft.com/office/drawing/2014/main" id="{99D65E69-A9F9-4407-9F06-D0662727E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55" y="3182875"/>
            <a:ext cx="4514493" cy="34724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Freeform 6">
            <a:extLst>
              <a:ext uri="{FF2B5EF4-FFF2-40B4-BE49-F238E27FC236}">
                <a16:creationId xmlns="" xmlns:a16="http://schemas.microsoft.com/office/drawing/2014/main" id="{D12E4E55-C1D4-42E2-8AF3-82ACF2052252}"/>
              </a:ext>
            </a:extLst>
          </p:cNvPr>
          <p:cNvSpPr>
            <a:spLocks/>
          </p:cNvSpPr>
          <p:nvPr/>
        </p:nvSpPr>
        <p:spPr bwMode="auto">
          <a:xfrm>
            <a:off x="489556" y="3885656"/>
            <a:ext cx="6818748" cy="356866"/>
          </a:xfrm>
          <a:custGeom>
            <a:avLst/>
            <a:gdLst>
              <a:gd name="T0" fmla="*/ 1426 w 1426"/>
              <a:gd name="T1" fmla="*/ 0 h 535"/>
              <a:gd name="T2" fmla="*/ 0 w 1426"/>
              <a:gd name="T3" fmla="*/ 0 h 535"/>
              <a:gd name="T4" fmla="*/ 0 w 1426"/>
              <a:gd name="T5" fmla="*/ 504 h 535"/>
              <a:gd name="T6" fmla="*/ 0 w 1426"/>
              <a:gd name="T7" fmla="*/ 535 h 535"/>
              <a:gd name="T8" fmla="*/ 1426 w 1426"/>
              <a:gd name="T9" fmla="*/ 535 h 535"/>
              <a:gd name="T10" fmla="*/ 1426 w 1426"/>
              <a:gd name="T11" fmla="*/ 504 h 535"/>
              <a:gd name="T12" fmla="*/ 1426 w 1426"/>
              <a:gd name="T13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6" h="535">
                <a:moveTo>
                  <a:pt x="1426" y="0"/>
                </a:moveTo>
                <a:lnTo>
                  <a:pt x="0" y="0"/>
                </a:lnTo>
                <a:lnTo>
                  <a:pt x="0" y="504"/>
                </a:lnTo>
                <a:lnTo>
                  <a:pt x="0" y="535"/>
                </a:lnTo>
                <a:lnTo>
                  <a:pt x="1426" y="535"/>
                </a:lnTo>
                <a:lnTo>
                  <a:pt x="1426" y="504"/>
                </a:lnTo>
                <a:lnTo>
                  <a:pt x="1426" y="0"/>
                </a:lnTo>
                <a:close/>
              </a:path>
            </a:pathLst>
          </a:custGeom>
          <a:solidFill>
            <a:srgbClr val="007CCC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Rectangle 5">
            <a:extLst>
              <a:ext uri="{FF2B5EF4-FFF2-40B4-BE49-F238E27FC236}">
                <a16:creationId xmlns="" xmlns:a16="http://schemas.microsoft.com/office/drawing/2014/main" id="{52136369-E416-4DC9-B929-4DCBE08FC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2" y="4227934"/>
            <a:ext cx="8021859" cy="364870"/>
          </a:xfrm>
          <a:prstGeom prst="rect">
            <a:avLst/>
          </a:prstGeom>
          <a:solidFill>
            <a:srgbClr val="0099E8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Freeform 9">
            <a:extLst>
              <a:ext uri="{FF2B5EF4-FFF2-40B4-BE49-F238E27FC236}">
                <a16:creationId xmlns="" xmlns:a16="http://schemas.microsoft.com/office/drawing/2014/main" id="{F9FFA1F4-9D79-4A16-8A15-EE921D1530DD}"/>
              </a:ext>
            </a:extLst>
          </p:cNvPr>
          <p:cNvSpPr>
            <a:spLocks noEditPoints="1"/>
          </p:cNvSpPr>
          <p:nvPr/>
        </p:nvSpPr>
        <p:spPr bwMode="auto">
          <a:xfrm>
            <a:off x="467544" y="2931790"/>
            <a:ext cx="997223" cy="1912400"/>
          </a:xfrm>
          <a:custGeom>
            <a:avLst/>
            <a:gdLst>
              <a:gd name="T0" fmla="*/ 539 w 630"/>
              <a:gd name="T1" fmla="*/ 0 h 1211"/>
              <a:gd name="T2" fmla="*/ 91 w 630"/>
              <a:gd name="T3" fmla="*/ 0 h 1211"/>
              <a:gd name="T4" fmla="*/ 0 w 630"/>
              <a:gd name="T5" fmla="*/ 91 h 1211"/>
              <a:gd name="T6" fmla="*/ 0 w 630"/>
              <a:gd name="T7" fmla="*/ 1120 h 1211"/>
              <a:gd name="T8" fmla="*/ 91 w 630"/>
              <a:gd name="T9" fmla="*/ 1211 h 1211"/>
              <a:gd name="T10" fmla="*/ 539 w 630"/>
              <a:gd name="T11" fmla="*/ 1211 h 1211"/>
              <a:gd name="T12" fmla="*/ 630 w 630"/>
              <a:gd name="T13" fmla="*/ 1120 h 1211"/>
              <a:gd name="T14" fmla="*/ 630 w 630"/>
              <a:gd name="T15" fmla="*/ 91 h 1211"/>
              <a:gd name="T16" fmla="*/ 539 w 630"/>
              <a:gd name="T17" fmla="*/ 0 h 1211"/>
              <a:gd name="T18" fmla="*/ 242 w 630"/>
              <a:gd name="T19" fmla="*/ 60 h 1211"/>
              <a:gd name="T20" fmla="*/ 388 w 630"/>
              <a:gd name="T21" fmla="*/ 60 h 1211"/>
              <a:gd name="T22" fmla="*/ 401 w 630"/>
              <a:gd name="T23" fmla="*/ 74 h 1211"/>
              <a:gd name="T24" fmla="*/ 388 w 630"/>
              <a:gd name="T25" fmla="*/ 87 h 1211"/>
              <a:gd name="T26" fmla="*/ 242 w 630"/>
              <a:gd name="T27" fmla="*/ 87 h 1211"/>
              <a:gd name="T28" fmla="*/ 228 w 630"/>
              <a:gd name="T29" fmla="*/ 74 h 1211"/>
              <a:gd name="T30" fmla="*/ 242 w 630"/>
              <a:gd name="T31" fmla="*/ 60 h 1211"/>
              <a:gd name="T32" fmla="*/ 315 w 630"/>
              <a:gd name="T33" fmla="*/ 1177 h 1211"/>
              <a:gd name="T34" fmla="*/ 267 w 630"/>
              <a:gd name="T35" fmla="*/ 1129 h 1211"/>
              <a:gd name="T36" fmla="*/ 315 w 630"/>
              <a:gd name="T37" fmla="*/ 1081 h 1211"/>
              <a:gd name="T38" fmla="*/ 363 w 630"/>
              <a:gd name="T39" fmla="*/ 1129 h 1211"/>
              <a:gd name="T40" fmla="*/ 315 w 630"/>
              <a:gd name="T41" fmla="*/ 1177 h 1211"/>
              <a:gd name="T42" fmla="*/ 603 w 630"/>
              <a:gd name="T43" fmla="*/ 1053 h 1211"/>
              <a:gd name="T44" fmla="*/ 27 w 630"/>
              <a:gd name="T45" fmla="*/ 1053 h 1211"/>
              <a:gd name="T46" fmla="*/ 27 w 630"/>
              <a:gd name="T47" fmla="*/ 158 h 1211"/>
              <a:gd name="T48" fmla="*/ 603 w 630"/>
              <a:gd name="T49" fmla="*/ 158 h 1211"/>
              <a:gd name="T50" fmla="*/ 603 w 630"/>
              <a:gd name="T51" fmla="*/ 1053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30" h="1211">
                <a:moveTo>
                  <a:pt x="539" y="0"/>
                </a:moveTo>
                <a:cubicBezTo>
                  <a:pt x="91" y="0"/>
                  <a:pt x="91" y="0"/>
                  <a:pt x="91" y="0"/>
                </a:cubicBezTo>
                <a:cubicBezTo>
                  <a:pt x="41" y="0"/>
                  <a:pt x="0" y="41"/>
                  <a:pt x="0" y="91"/>
                </a:cubicBezTo>
                <a:cubicBezTo>
                  <a:pt x="0" y="1120"/>
                  <a:pt x="0" y="1120"/>
                  <a:pt x="0" y="1120"/>
                </a:cubicBezTo>
                <a:cubicBezTo>
                  <a:pt x="0" y="1170"/>
                  <a:pt x="41" y="1211"/>
                  <a:pt x="91" y="1211"/>
                </a:cubicBezTo>
                <a:cubicBezTo>
                  <a:pt x="539" y="1211"/>
                  <a:pt x="539" y="1211"/>
                  <a:pt x="539" y="1211"/>
                </a:cubicBezTo>
                <a:cubicBezTo>
                  <a:pt x="589" y="1211"/>
                  <a:pt x="630" y="1170"/>
                  <a:pt x="630" y="1120"/>
                </a:cubicBezTo>
                <a:cubicBezTo>
                  <a:pt x="630" y="91"/>
                  <a:pt x="630" y="91"/>
                  <a:pt x="630" y="91"/>
                </a:cubicBezTo>
                <a:cubicBezTo>
                  <a:pt x="630" y="41"/>
                  <a:pt x="589" y="0"/>
                  <a:pt x="539" y="0"/>
                </a:cubicBezTo>
                <a:close/>
                <a:moveTo>
                  <a:pt x="242" y="60"/>
                </a:moveTo>
                <a:cubicBezTo>
                  <a:pt x="388" y="60"/>
                  <a:pt x="388" y="60"/>
                  <a:pt x="388" y="60"/>
                </a:cubicBezTo>
                <a:cubicBezTo>
                  <a:pt x="395" y="60"/>
                  <a:pt x="401" y="66"/>
                  <a:pt x="401" y="74"/>
                </a:cubicBezTo>
                <a:cubicBezTo>
                  <a:pt x="401" y="81"/>
                  <a:pt x="395" y="87"/>
                  <a:pt x="388" y="87"/>
                </a:cubicBezTo>
                <a:cubicBezTo>
                  <a:pt x="242" y="87"/>
                  <a:pt x="242" y="87"/>
                  <a:pt x="242" y="87"/>
                </a:cubicBezTo>
                <a:cubicBezTo>
                  <a:pt x="234" y="87"/>
                  <a:pt x="228" y="81"/>
                  <a:pt x="228" y="74"/>
                </a:cubicBezTo>
                <a:cubicBezTo>
                  <a:pt x="228" y="66"/>
                  <a:pt x="234" y="60"/>
                  <a:pt x="242" y="60"/>
                </a:cubicBezTo>
                <a:close/>
                <a:moveTo>
                  <a:pt x="315" y="1177"/>
                </a:moveTo>
                <a:cubicBezTo>
                  <a:pt x="289" y="1177"/>
                  <a:pt x="267" y="1155"/>
                  <a:pt x="267" y="1129"/>
                </a:cubicBezTo>
                <a:cubicBezTo>
                  <a:pt x="267" y="1103"/>
                  <a:pt x="289" y="1081"/>
                  <a:pt x="315" y="1081"/>
                </a:cubicBezTo>
                <a:cubicBezTo>
                  <a:pt x="341" y="1081"/>
                  <a:pt x="363" y="1103"/>
                  <a:pt x="363" y="1129"/>
                </a:cubicBezTo>
                <a:cubicBezTo>
                  <a:pt x="363" y="1155"/>
                  <a:pt x="341" y="1177"/>
                  <a:pt x="315" y="1177"/>
                </a:cubicBezTo>
                <a:close/>
                <a:moveTo>
                  <a:pt x="603" y="1053"/>
                </a:moveTo>
                <a:cubicBezTo>
                  <a:pt x="27" y="1053"/>
                  <a:pt x="27" y="1053"/>
                  <a:pt x="27" y="1053"/>
                </a:cubicBezTo>
                <a:cubicBezTo>
                  <a:pt x="27" y="158"/>
                  <a:pt x="27" y="158"/>
                  <a:pt x="27" y="158"/>
                </a:cubicBezTo>
                <a:cubicBezTo>
                  <a:pt x="603" y="158"/>
                  <a:pt x="603" y="158"/>
                  <a:pt x="603" y="158"/>
                </a:cubicBezTo>
                <a:lnTo>
                  <a:pt x="603" y="10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BFDCFBA-33DC-4D60-9A68-444092CB6884}"/>
              </a:ext>
            </a:extLst>
          </p:cNvPr>
          <p:cNvSpPr txBox="1"/>
          <p:nvPr/>
        </p:nvSpPr>
        <p:spPr>
          <a:xfrm>
            <a:off x="1619672" y="3530124"/>
            <a:ext cx="3052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Подача заявок через сайт РПГУ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AAE68FD-F3D7-467B-8771-8FB41DB73C63}"/>
              </a:ext>
            </a:extLst>
          </p:cNvPr>
          <p:cNvSpPr txBox="1"/>
          <p:nvPr/>
        </p:nvSpPr>
        <p:spPr>
          <a:xfrm>
            <a:off x="1915062" y="3882772"/>
            <a:ext cx="2449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https://uslugi.mosreg.ru/</a:t>
            </a:r>
            <a:endParaRPr lang="ru-RU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98375FC-2F09-4EFA-B2E7-E9D26F751329}"/>
              </a:ext>
            </a:extLst>
          </p:cNvPr>
          <p:cNvSpPr txBox="1"/>
          <p:nvPr/>
        </p:nvSpPr>
        <p:spPr>
          <a:xfrm>
            <a:off x="2101938" y="4255887"/>
            <a:ext cx="6380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субсидии по итогам решения конкурсной комиссии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BFDCFBA-33DC-4D60-9A68-444092CB6884}"/>
              </a:ext>
            </a:extLst>
          </p:cNvPr>
          <p:cNvSpPr txBox="1"/>
          <p:nvPr/>
        </p:nvSpPr>
        <p:spPr>
          <a:xfrm>
            <a:off x="1475656" y="3200077"/>
            <a:ext cx="2852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Конкурсный отбор 1 раз в год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543600" y="2615301"/>
            <a:ext cx="3600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Приоритетные </a:t>
            </a:r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заявители</a:t>
            </a:r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: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 err="1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Самозанятые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 и </a:t>
            </a:r>
            <a:r>
              <a:rPr lang="ru-RU" sz="1000" dirty="0" err="1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микропредприятия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ea typeface="+mn-ea"/>
              <a:cs typeface="Golos Text" panose="020B0503020202020204" pitchFamily="34" charset="0"/>
            </a:endParaRP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Предприятия из отдаленных городских округов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Выход на торговые площадки в текущем году 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ea typeface="+mn-ea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2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AE849E7A-21C3-4670-A3C0-F92BCB337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2770" y="1247818"/>
            <a:ext cx="3924944" cy="3895682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EA260912-9BD6-4791-A339-38A76B8C1339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5" name="Параллелограмм 34">
            <a:extLst>
              <a:ext uri="{FF2B5EF4-FFF2-40B4-BE49-F238E27FC236}">
                <a16:creationId xmlns="" xmlns:a16="http://schemas.microsoft.com/office/drawing/2014/main" id="{EF5C3F6E-E658-4F3C-B37A-67FCF81825E1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="" xmlns:a16="http://schemas.microsoft.com/office/drawing/2014/main" id="{53E78B5C-2A5E-4668-9B4A-FE503437D59B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Компенсация % ставки по кредитам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Постановление Правительства МО от 25.10.2016 N 788/39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="" xmlns:a16="http://schemas.microsoft.com/office/drawing/2014/main" id="{D5177E88-8A6B-4BF7-909B-8106CF143CA0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29</a:t>
            </a:r>
          </a:p>
        </p:txBody>
      </p:sp>
      <p:sp>
        <p:nvSpPr>
          <p:cNvPr id="38" name="TextBox 27">
            <a:extLst>
              <a:ext uri="{FF2B5EF4-FFF2-40B4-BE49-F238E27FC236}">
                <a16:creationId xmlns="" xmlns:a16="http://schemas.microsoft.com/office/drawing/2014/main" id="{50697FE3-8D5E-48AC-B8AD-593EE1F37DF2}"/>
              </a:ext>
            </a:extLst>
          </p:cNvPr>
          <p:cNvSpPr txBox="1"/>
          <p:nvPr/>
        </p:nvSpPr>
        <p:spPr>
          <a:xfrm>
            <a:off x="368406" y="1112426"/>
            <a:ext cx="811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Субсидии кредитным организациям, предоставляющим кредиты </a:t>
            </a:r>
            <a:b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 льготной процентной ставке субъектам МСП Московской области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E18E1696-7AF0-4E8D-A104-FE2BEDB68D5A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420492B4-93BC-4507-90CB-CFAF6C438474}"/>
              </a:ext>
            </a:extLst>
          </p:cNvPr>
          <p:cNvSpPr/>
          <p:nvPr/>
        </p:nvSpPr>
        <p:spPr>
          <a:xfrm>
            <a:off x="251520" y="1698551"/>
            <a:ext cx="8643848" cy="1461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Основные условия :</a:t>
            </a:r>
          </a:p>
          <a:p>
            <a:pPr marL="171450" indent="-171450" defTabSz="36000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Осуществление деятельности в отраслях:</a:t>
            </a:r>
          </a:p>
          <a:p>
            <a:pPr marL="358775" indent="-176213" defTabSz="360000">
              <a:lnSpc>
                <a:spcPct val="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000" dirty="0">
                <a:solidFill>
                  <a:srgbClr val="C00000"/>
                </a:solidFill>
                <a:latin typeface="Golos Text" panose="020B0503020202020204" pitchFamily="34" charset="0"/>
                <a:ea typeface="Arial"/>
                <a:cs typeface="Golos Text" panose="020B0503020202020204" pitchFamily="34" charset="0"/>
              </a:rPr>
              <a:t>обрабатывающее производство;</a:t>
            </a:r>
          </a:p>
          <a:p>
            <a:pPr marL="358775" indent="-176213" defTabSz="360000">
              <a:lnSpc>
                <a:spcPct val="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000" dirty="0">
                <a:solidFill>
                  <a:srgbClr val="C00000"/>
                </a:solidFill>
                <a:latin typeface="Golos Text" panose="020B0503020202020204" pitchFamily="34" charset="0"/>
                <a:ea typeface="Arial"/>
                <a:cs typeface="Golos Text" panose="020B0503020202020204" pitchFamily="34" charset="0"/>
              </a:rPr>
              <a:t>туризм, гостиницы, общепит;</a:t>
            </a:r>
          </a:p>
          <a:p>
            <a:pPr marL="358775" indent="-176213" defTabSz="360000">
              <a:lnSpc>
                <a:spcPct val="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000" dirty="0">
                <a:solidFill>
                  <a:srgbClr val="C00000"/>
                </a:solidFill>
                <a:latin typeface="Golos Text" panose="020B0503020202020204" pitchFamily="34" charset="0"/>
                <a:ea typeface="Arial"/>
                <a:cs typeface="Golos Text" panose="020B0503020202020204" pitchFamily="34" charset="0"/>
              </a:rPr>
              <a:t>в области информации и связи;</a:t>
            </a:r>
          </a:p>
          <a:p>
            <a:pPr marL="358775" indent="-176213" defTabSz="360000">
              <a:lnSpc>
                <a:spcPct val="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000" dirty="0">
                <a:solidFill>
                  <a:srgbClr val="C00000"/>
                </a:solidFill>
                <a:latin typeface="Golos Text" panose="020B0503020202020204" pitchFamily="34" charset="0"/>
                <a:ea typeface="Arial"/>
                <a:cs typeface="Golos Text" panose="020B0503020202020204" pitchFamily="34" charset="0"/>
              </a:rPr>
              <a:t>транспортировка и хранение</a:t>
            </a:r>
          </a:p>
          <a:p>
            <a:pPr marL="182562" defTabSz="360000">
              <a:lnSpc>
                <a:spcPct val="50000"/>
              </a:lnSpc>
              <a:spcBef>
                <a:spcPts val="600"/>
              </a:spcBef>
            </a:pP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1923678"/>
            <a:ext cx="4572000" cy="486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defTabSz="36000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Кредит на развитие деятельности от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 до 100 млн руб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.</a:t>
            </a:r>
          </a:p>
          <a:p>
            <a:pPr marL="171450" indent="-171450" defTabSz="36000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Размер компенсации % ставки 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–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5 %</a:t>
            </a:r>
          </a:p>
          <a:p>
            <a:pPr marL="171450" indent="-171450" defTabSz="36000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Льготный % -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год, для отдаленных территорий  -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2520733"/>
            <a:ext cx="322441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! </a:t>
            </a:r>
            <a:r>
              <a:rPr lang="ru-RU" sz="11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Предприниматель сразу </a:t>
            </a:r>
            <a:br>
              <a:rPr lang="ru-RU" sz="11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1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платит пониженную ставку по кредиту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256661"/>
            <a:ext cx="808934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Требования к банкам-агентам: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Наличие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лицензии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Соблюдение обязательных нормативов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ЦБ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Наличие структурных подразделений в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Опыт кредитования МСП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не менее 2 лет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Размер собственного капитала более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100 млрд. руб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.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8868" y1="47465" x2="73441" y2="47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20" y="3062571"/>
            <a:ext cx="942978" cy="5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46" b="100000" l="0" r="100000">
                        <a14:foregroundMark x1="11263" y1="24113" x2="11263" y2="24113"/>
                        <a14:foregroundMark x1="18430" y1="36170" x2="18430" y2="36170"/>
                        <a14:foregroundMark x1="12628" y1="47518" x2="12628" y2="47518"/>
                        <a14:foregroundMark x1="13652" y1="43972" x2="13652" y2="43972"/>
                        <a14:foregroundMark x1="58020" y1="45390" x2="58020" y2="45390"/>
                        <a14:foregroundMark x1="76109" y1="48936" x2="76109" y2="48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64" y="3135393"/>
            <a:ext cx="637118" cy="42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91" b="99457" l="1124" r="100000">
                        <a14:foregroundMark x1="37828" y1="25000" x2="71536" y2="25000"/>
                        <a14:foregroundMark x1="7116" y1="63587" x2="98876" y2="60870"/>
                        <a14:foregroundMark x1="7116" y1="60870" x2="90262" y2="56522"/>
                        <a14:foregroundMark x1="10487" y1="54891" x2="73783" y2="56522"/>
                        <a14:foregroundMark x1="26592" y1="67935" x2="86891" y2="67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49" y="4265190"/>
            <a:ext cx="580822" cy="44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91" y="3583466"/>
            <a:ext cx="479871" cy="37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38" b="100000" l="402" r="100000">
                        <a14:foregroundMark x1="15663" y1="65385" x2="15663" y2="65385"/>
                        <a14:foregroundMark x1="30924" y1="68846" x2="30924" y2="68846"/>
                        <a14:foregroundMark x1="15663" y1="68846" x2="70683" y2="67692"/>
                        <a14:foregroundMark x1="36948" y1="82308" x2="59036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903" y="3540408"/>
            <a:ext cx="542211" cy="5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3373" y1="56621" x2="43373" y2="56621"/>
                        <a14:foregroundMark x1="14859" y1="78082" x2="81928" y2="78082"/>
                        <a14:foregroundMark x1="18474" y1="85845" x2="81928" y2="84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80" y="4153604"/>
            <a:ext cx="556532" cy="49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Картинки по запросу &quot;газпромбанк логотип&quot;">
            <a:extLst>
              <a:ext uri="{FF2B5EF4-FFF2-40B4-BE49-F238E27FC236}">
                <a16:creationId xmlns="" xmlns:a16="http://schemas.microsoft.com/office/drawing/2014/main" id="{EA3AD92D-ABFE-478D-A694-8B15871A3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6000" l="5778" r="100000">
                        <a14:foregroundMark x1="42667" y1="24444" x2="60889" y2="49778"/>
                        <a14:foregroundMark x1="36444" y1="56000" x2="59111" y2="31556"/>
                        <a14:foregroundMark x1="32000" y1="63111" x2="85333" y2="57778"/>
                        <a14:foregroundMark x1="15556" y1="60444" x2="81778" y2="62222"/>
                        <a14:foregroundMark x1="20000" y1="67111" x2="72444" y2="67111"/>
                        <a14:foregroundMark x1="80889" y1="67111" x2="57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3" y="3444775"/>
            <a:ext cx="726386" cy="72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817" b="93897" l="369" r="100000">
                        <a14:foregroundMark x1="40959" y1="49765" x2="53506" y2="25352"/>
                        <a14:foregroundMark x1="39852" y1="30986" x2="57565" y2="34742"/>
                        <a14:foregroundMark x1="12546" y1="58216" x2="85240" y2="58216"/>
                        <a14:foregroundMark x1="12546" y1="69014" x2="85978" y2="63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740" y="4206333"/>
            <a:ext cx="785201" cy="56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4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04BBE91-0CEB-440A-942C-0461575C93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47818"/>
            <a:ext cx="3924944" cy="3895682"/>
          </a:xfrm>
          <a:prstGeom prst="rect">
            <a:avLst/>
          </a:prstGeom>
        </p:spPr>
      </p:pic>
      <p:sp>
        <p:nvSpPr>
          <p:cNvPr id="1048842" name="TextBox 23"/>
          <p:cNvSpPr txBox="1"/>
          <p:nvPr/>
        </p:nvSpPr>
        <p:spPr bwMode="auto">
          <a:xfrm>
            <a:off x="397609" y="2998415"/>
            <a:ext cx="48600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Ставка – от </a:t>
            </a:r>
            <a:r>
              <a:rPr lang="ru-RU" sz="11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4,5%</a:t>
            </a:r>
            <a:r>
              <a:rPr lang="ru-RU" sz="1100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до </a:t>
            </a:r>
            <a:r>
              <a:rPr lang="ru-RU" sz="11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6,75%</a:t>
            </a:r>
            <a:r>
              <a:rPr lang="ru-RU" sz="1100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годовых</a:t>
            </a:r>
          </a:p>
          <a:p>
            <a:r>
              <a:rPr lang="ru-RU" sz="1100" dirty="0">
                <a:latin typeface="Golos Text" panose="020B0503020202020204" pitchFamily="34" charset="0"/>
                <a:cs typeface="Golos Text" panose="020B0503020202020204" pitchFamily="34" charset="0"/>
              </a:rPr>
              <a:t>(для промышленности и других приоритетных направлений)</a:t>
            </a:r>
          </a:p>
          <a:p>
            <a:endParaRPr lang="ru-RU" sz="1100" dirty="0">
              <a:solidFill>
                <a:srgbClr val="C0000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r>
              <a:rPr lang="ru-RU" sz="1100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Ставка – от </a:t>
            </a:r>
            <a:r>
              <a:rPr lang="ru-RU" sz="11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9%</a:t>
            </a:r>
            <a:r>
              <a:rPr lang="ru-RU" sz="1100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до </a:t>
            </a:r>
            <a:r>
              <a:rPr lang="ru-RU" sz="11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11,25%</a:t>
            </a:r>
            <a:r>
              <a:rPr lang="ru-RU" sz="1100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годовых</a:t>
            </a:r>
          </a:p>
          <a:p>
            <a:r>
              <a:rPr lang="ru-RU" sz="1100" dirty="0">
                <a:latin typeface="Golos Text" panose="020B0503020202020204" pitchFamily="34" charset="0"/>
                <a:cs typeface="Golos Text" panose="020B0503020202020204" pitchFamily="34" charset="0"/>
              </a:rPr>
              <a:t>(для неприоритетных направлений)</a:t>
            </a:r>
          </a:p>
          <a:p>
            <a:endParaRPr lang="ru-RU" sz="1100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CF41F79-8564-424A-9B28-A63F4D52B34B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7" name="Параллелограмм 16">
            <a:extLst>
              <a:ext uri="{FF2B5EF4-FFF2-40B4-BE49-F238E27FC236}">
                <a16:creationId xmlns="" xmlns:a16="http://schemas.microsoft.com/office/drawing/2014/main" id="{9630D5AA-9F1E-4ABC-B23F-4E0E060C9FD0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="" xmlns:a16="http://schemas.microsoft.com/office/drawing/2014/main" id="{513D1478-E1EA-466A-BAF0-ACC6EDB7B7A6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Московский областной Фонд развития микрофинансирования</a:t>
            </a:r>
          </a:p>
          <a:p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www.mofmicro.ru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="" xmlns:a16="http://schemas.microsoft.com/office/drawing/2014/main" id="{742DEC97-B5E5-471C-8C53-238E7B6E9BD1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30</a:t>
            </a:r>
          </a:p>
        </p:txBody>
      </p:sp>
      <p:sp>
        <p:nvSpPr>
          <p:cNvPr id="20" name="TextBox 27">
            <a:extLst>
              <a:ext uri="{FF2B5EF4-FFF2-40B4-BE49-F238E27FC236}">
                <a16:creationId xmlns="" xmlns:a16="http://schemas.microsoft.com/office/drawing/2014/main" id="{877F862A-6B74-4055-9378-09E0B1ADC61A}"/>
              </a:ext>
            </a:extLst>
          </p:cNvPr>
          <p:cNvSpPr txBox="1"/>
          <p:nvPr/>
        </p:nvSpPr>
        <p:spPr>
          <a:xfrm>
            <a:off x="392648" y="1226398"/>
            <a:ext cx="811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субъектам МСП </a:t>
            </a:r>
            <a:r>
              <a:rPr lang="ru-RU" b="1" dirty="0" err="1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микрозаймов</a:t>
            </a: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до</a:t>
            </a:r>
            <a:r>
              <a:rPr lang="ru-RU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5 млн рублей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FA37D0F0-C3BC-4990-8F9A-1945EDAB8D5D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EBD5DBCA-997B-477B-9D09-A6C9B66F95C4}"/>
              </a:ext>
            </a:extLst>
          </p:cNvPr>
          <p:cNvSpPr/>
          <p:nvPr/>
        </p:nvSpPr>
        <p:spPr>
          <a:xfrm>
            <a:off x="392648" y="1779662"/>
            <a:ext cx="8118766" cy="1431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Условия: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Без дополнительных комиссий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Гибкий график погашения (отсрочка)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Широкий спектр обеспечения (залог)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Возможна поэтапная выдача займа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Возможно получение более одного займа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Возможно рефинансирование действующих «дорогих» кредитов</a:t>
            </a:r>
          </a:p>
          <a:p>
            <a:pPr marL="171450" indent="-171450">
              <a:buFontTx/>
              <a:buChar char="-"/>
            </a:pP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6C2CC1C-248F-416A-872F-ADF656E99CA2}"/>
              </a:ext>
            </a:extLst>
          </p:cNvPr>
          <p:cNvGrpSpPr/>
          <p:nvPr/>
        </p:nvGrpSpPr>
        <p:grpSpPr>
          <a:xfrm>
            <a:off x="5004048" y="1419622"/>
            <a:ext cx="3740390" cy="3447910"/>
            <a:chOff x="5004048" y="1419622"/>
            <a:chExt cx="3740390" cy="3447910"/>
          </a:xfrm>
        </p:grpSpPr>
        <p:sp>
          <p:nvSpPr>
            <p:cNvPr id="36" name="Freeform 93">
              <a:extLst>
                <a:ext uri="{FF2B5EF4-FFF2-40B4-BE49-F238E27FC236}">
                  <a16:creationId xmlns="" xmlns:a16="http://schemas.microsoft.com/office/drawing/2014/main" id="{EF23A136-EF07-4F8A-B745-7CE1A22911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7566" y="2037725"/>
              <a:ext cx="2891944" cy="2829807"/>
            </a:xfrm>
            <a:custGeom>
              <a:avLst/>
              <a:gdLst>
                <a:gd name="T0" fmla="*/ 620 w 1240"/>
                <a:gd name="T1" fmla="*/ 0 h 1212"/>
                <a:gd name="T2" fmla="*/ 0 w 1240"/>
                <a:gd name="T3" fmla="*/ 606 h 1212"/>
                <a:gd name="T4" fmla="*/ 620 w 1240"/>
                <a:gd name="T5" fmla="*/ 1212 h 1212"/>
                <a:gd name="T6" fmla="*/ 1240 w 1240"/>
                <a:gd name="T7" fmla="*/ 606 h 1212"/>
                <a:gd name="T8" fmla="*/ 620 w 1240"/>
                <a:gd name="T9" fmla="*/ 0 h 1212"/>
                <a:gd name="T10" fmla="*/ 620 w 1240"/>
                <a:gd name="T11" fmla="*/ 1177 h 1212"/>
                <a:gd name="T12" fmla="*/ 36 w 1240"/>
                <a:gd name="T13" fmla="*/ 606 h 1212"/>
                <a:gd name="T14" fmla="*/ 620 w 1240"/>
                <a:gd name="T15" fmla="*/ 35 h 1212"/>
                <a:gd name="T16" fmla="*/ 1204 w 1240"/>
                <a:gd name="T17" fmla="*/ 606 h 1212"/>
                <a:gd name="T18" fmla="*/ 620 w 1240"/>
                <a:gd name="T19" fmla="*/ 1177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0" h="1212">
                  <a:moveTo>
                    <a:pt x="620" y="0"/>
                  </a:moveTo>
                  <a:cubicBezTo>
                    <a:pt x="278" y="0"/>
                    <a:pt x="0" y="271"/>
                    <a:pt x="0" y="606"/>
                  </a:cubicBezTo>
                  <a:cubicBezTo>
                    <a:pt x="0" y="941"/>
                    <a:pt x="278" y="1212"/>
                    <a:pt x="620" y="1212"/>
                  </a:cubicBezTo>
                  <a:cubicBezTo>
                    <a:pt x="962" y="1212"/>
                    <a:pt x="1240" y="941"/>
                    <a:pt x="1240" y="606"/>
                  </a:cubicBezTo>
                  <a:cubicBezTo>
                    <a:pt x="1240" y="271"/>
                    <a:pt x="962" y="0"/>
                    <a:pt x="620" y="0"/>
                  </a:cubicBezTo>
                  <a:close/>
                  <a:moveTo>
                    <a:pt x="620" y="1177"/>
                  </a:moveTo>
                  <a:cubicBezTo>
                    <a:pt x="298" y="1177"/>
                    <a:pt x="36" y="921"/>
                    <a:pt x="36" y="606"/>
                  </a:cubicBezTo>
                  <a:cubicBezTo>
                    <a:pt x="36" y="291"/>
                    <a:pt x="298" y="35"/>
                    <a:pt x="620" y="35"/>
                  </a:cubicBezTo>
                  <a:cubicBezTo>
                    <a:pt x="943" y="35"/>
                    <a:pt x="1204" y="291"/>
                    <a:pt x="1204" y="606"/>
                  </a:cubicBezTo>
                  <a:cubicBezTo>
                    <a:pt x="1204" y="921"/>
                    <a:pt x="943" y="1177"/>
                    <a:pt x="620" y="1177"/>
                  </a:cubicBez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7" name="Freeform 5">
              <a:extLst>
                <a:ext uri="{FF2B5EF4-FFF2-40B4-BE49-F238E27FC236}">
                  <a16:creationId xmlns="" xmlns:a16="http://schemas.microsoft.com/office/drawing/2014/main" id="{59F1B7A5-D5AA-4632-9623-5C8A8366C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048" y="3046934"/>
              <a:ext cx="1738345" cy="1519750"/>
            </a:xfrm>
            <a:custGeom>
              <a:avLst/>
              <a:gdLst>
                <a:gd name="T0" fmla="*/ 105 w 211"/>
                <a:gd name="T1" fmla="*/ 184 h 184"/>
                <a:gd name="T2" fmla="*/ 19 w 211"/>
                <a:gd name="T3" fmla="*/ 184 h 184"/>
                <a:gd name="T4" fmla="*/ 8 w 211"/>
                <a:gd name="T5" fmla="*/ 164 h 184"/>
                <a:gd name="T6" fmla="*/ 93 w 211"/>
                <a:gd name="T7" fmla="*/ 15 h 184"/>
                <a:gd name="T8" fmla="*/ 117 w 211"/>
                <a:gd name="T9" fmla="*/ 15 h 184"/>
                <a:gd name="T10" fmla="*/ 203 w 211"/>
                <a:gd name="T11" fmla="*/ 164 h 184"/>
                <a:gd name="T12" fmla="*/ 191 w 211"/>
                <a:gd name="T13" fmla="*/ 184 h 184"/>
                <a:gd name="T14" fmla="*/ 105 w 211"/>
                <a:gd name="T15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184">
                  <a:moveTo>
                    <a:pt x="105" y="184"/>
                  </a:moveTo>
                  <a:cubicBezTo>
                    <a:pt x="76" y="184"/>
                    <a:pt x="48" y="184"/>
                    <a:pt x="19" y="184"/>
                  </a:cubicBezTo>
                  <a:cubicBezTo>
                    <a:pt x="4" y="184"/>
                    <a:pt x="0" y="177"/>
                    <a:pt x="8" y="164"/>
                  </a:cubicBezTo>
                  <a:cubicBezTo>
                    <a:pt x="36" y="115"/>
                    <a:pt x="65" y="65"/>
                    <a:pt x="93" y="15"/>
                  </a:cubicBezTo>
                  <a:cubicBezTo>
                    <a:pt x="102" y="0"/>
                    <a:pt x="108" y="0"/>
                    <a:pt x="117" y="15"/>
                  </a:cubicBezTo>
                  <a:cubicBezTo>
                    <a:pt x="146" y="65"/>
                    <a:pt x="175" y="114"/>
                    <a:pt x="203" y="164"/>
                  </a:cubicBezTo>
                  <a:cubicBezTo>
                    <a:pt x="211" y="178"/>
                    <a:pt x="206" y="184"/>
                    <a:pt x="191" y="184"/>
                  </a:cubicBezTo>
                  <a:cubicBezTo>
                    <a:pt x="162" y="184"/>
                    <a:pt x="134" y="184"/>
                    <a:pt x="105" y="1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Freeform 6">
              <a:extLst>
                <a:ext uri="{FF2B5EF4-FFF2-40B4-BE49-F238E27FC236}">
                  <a16:creationId xmlns="" xmlns:a16="http://schemas.microsoft.com/office/drawing/2014/main" id="{68ABD45C-799E-4BFE-BC07-017FB097E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034" y="3064283"/>
              <a:ext cx="1731404" cy="1502401"/>
            </a:xfrm>
            <a:custGeom>
              <a:avLst/>
              <a:gdLst>
                <a:gd name="T0" fmla="*/ 103 w 210"/>
                <a:gd name="T1" fmla="*/ 182 h 182"/>
                <a:gd name="T2" fmla="*/ 19 w 210"/>
                <a:gd name="T3" fmla="*/ 182 h 182"/>
                <a:gd name="T4" fmla="*/ 7 w 210"/>
                <a:gd name="T5" fmla="*/ 163 h 182"/>
                <a:gd name="T6" fmla="*/ 93 w 210"/>
                <a:gd name="T7" fmla="*/ 14 h 182"/>
                <a:gd name="T8" fmla="*/ 116 w 210"/>
                <a:gd name="T9" fmla="*/ 14 h 182"/>
                <a:gd name="T10" fmla="*/ 201 w 210"/>
                <a:gd name="T11" fmla="*/ 163 h 182"/>
                <a:gd name="T12" fmla="*/ 189 w 210"/>
                <a:gd name="T13" fmla="*/ 182 h 182"/>
                <a:gd name="T14" fmla="*/ 103 w 210"/>
                <a:gd name="T15" fmla="*/ 182 h 182"/>
                <a:gd name="T16" fmla="*/ 103 w 210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182">
                  <a:moveTo>
                    <a:pt x="103" y="182"/>
                  </a:moveTo>
                  <a:cubicBezTo>
                    <a:pt x="75" y="182"/>
                    <a:pt x="47" y="182"/>
                    <a:pt x="19" y="182"/>
                  </a:cubicBezTo>
                  <a:cubicBezTo>
                    <a:pt x="5" y="182"/>
                    <a:pt x="0" y="176"/>
                    <a:pt x="7" y="163"/>
                  </a:cubicBezTo>
                  <a:cubicBezTo>
                    <a:pt x="36" y="114"/>
                    <a:pt x="64" y="64"/>
                    <a:pt x="93" y="14"/>
                  </a:cubicBezTo>
                  <a:cubicBezTo>
                    <a:pt x="100" y="2"/>
                    <a:pt x="108" y="0"/>
                    <a:pt x="116" y="14"/>
                  </a:cubicBezTo>
                  <a:cubicBezTo>
                    <a:pt x="145" y="64"/>
                    <a:pt x="173" y="113"/>
                    <a:pt x="201" y="163"/>
                  </a:cubicBezTo>
                  <a:cubicBezTo>
                    <a:pt x="210" y="178"/>
                    <a:pt x="202" y="182"/>
                    <a:pt x="189" y="182"/>
                  </a:cubicBezTo>
                  <a:cubicBezTo>
                    <a:pt x="160" y="182"/>
                    <a:pt x="131" y="182"/>
                    <a:pt x="103" y="182"/>
                  </a:cubicBezTo>
                  <a:cubicBezTo>
                    <a:pt x="103" y="182"/>
                    <a:pt x="103" y="182"/>
                    <a:pt x="103" y="182"/>
                  </a:cubicBezTo>
                  <a:close/>
                </a:path>
              </a:pathLst>
            </a:custGeom>
            <a:solidFill>
              <a:srgbClr val="007CC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7">
              <a:extLst>
                <a:ext uri="{FF2B5EF4-FFF2-40B4-BE49-F238E27FC236}">
                  <a16:creationId xmlns="" xmlns:a16="http://schemas.microsoft.com/office/drawing/2014/main" id="{FE90179D-0ED6-436A-B695-6E2DD217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7215" y="1419622"/>
              <a:ext cx="1714056" cy="1485053"/>
            </a:xfrm>
            <a:custGeom>
              <a:avLst/>
              <a:gdLst>
                <a:gd name="T0" fmla="*/ 103 w 208"/>
                <a:gd name="T1" fmla="*/ 180 h 180"/>
                <a:gd name="T2" fmla="*/ 21 w 208"/>
                <a:gd name="T3" fmla="*/ 180 h 180"/>
                <a:gd name="T4" fmla="*/ 9 w 208"/>
                <a:gd name="T5" fmla="*/ 160 h 180"/>
                <a:gd name="T6" fmla="*/ 92 w 208"/>
                <a:gd name="T7" fmla="*/ 14 h 180"/>
                <a:gd name="T8" fmla="*/ 115 w 208"/>
                <a:gd name="T9" fmla="*/ 13 h 180"/>
                <a:gd name="T10" fmla="*/ 199 w 208"/>
                <a:gd name="T11" fmla="*/ 159 h 180"/>
                <a:gd name="T12" fmla="*/ 185 w 208"/>
                <a:gd name="T13" fmla="*/ 180 h 180"/>
                <a:gd name="T14" fmla="*/ 103 w 208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80">
                  <a:moveTo>
                    <a:pt x="103" y="180"/>
                  </a:moveTo>
                  <a:cubicBezTo>
                    <a:pt x="76" y="180"/>
                    <a:pt x="49" y="180"/>
                    <a:pt x="21" y="180"/>
                  </a:cubicBezTo>
                  <a:cubicBezTo>
                    <a:pt x="4" y="180"/>
                    <a:pt x="0" y="175"/>
                    <a:pt x="9" y="160"/>
                  </a:cubicBezTo>
                  <a:cubicBezTo>
                    <a:pt x="36" y="111"/>
                    <a:pt x="64" y="63"/>
                    <a:pt x="92" y="14"/>
                  </a:cubicBezTo>
                  <a:cubicBezTo>
                    <a:pt x="99" y="1"/>
                    <a:pt x="107" y="0"/>
                    <a:pt x="115" y="13"/>
                  </a:cubicBezTo>
                  <a:cubicBezTo>
                    <a:pt x="143" y="62"/>
                    <a:pt x="171" y="110"/>
                    <a:pt x="199" y="159"/>
                  </a:cubicBezTo>
                  <a:cubicBezTo>
                    <a:pt x="208" y="175"/>
                    <a:pt x="205" y="180"/>
                    <a:pt x="185" y="180"/>
                  </a:cubicBezTo>
                  <a:cubicBezTo>
                    <a:pt x="158" y="180"/>
                    <a:pt x="131" y="180"/>
                    <a:pt x="103" y="180"/>
                  </a:cubicBezTo>
                  <a:close/>
                </a:path>
              </a:pathLst>
            </a:custGeom>
            <a:solidFill>
              <a:srgbClr val="0099E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7">
              <a:extLst>
                <a:ext uri="{FF2B5EF4-FFF2-40B4-BE49-F238E27FC236}">
                  <a16:creationId xmlns="" xmlns:a16="http://schemas.microsoft.com/office/drawing/2014/main" id="{03B447FA-244B-4177-BB34-62373A8F8A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017215" y="3022645"/>
              <a:ext cx="1714056" cy="1485053"/>
            </a:xfrm>
            <a:custGeom>
              <a:avLst/>
              <a:gdLst>
                <a:gd name="T0" fmla="*/ 103 w 208"/>
                <a:gd name="T1" fmla="*/ 180 h 180"/>
                <a:gd name="T2" fmla="*/ 21 w 208"/>
                <a:gd name="T3" fmla="*/ 180 h 180"/>
                <a:gd name="T4" fmla="*/ 9 w 208"/>
                <a:gd name="T5" fmla="*/ 160 h 180"/>
                <a:gd name="T6" fmla="*/ 92 w 208"/>
                <a:gd name="T7" fmla="*/ 14 h 180"/>
                <a:gd name="T8" fmla="*/ 115 w 208"/>
                <a:gd name="T9" fmla="*/ 13 h 180"/>
                <a:gd name="T10" fmla="*/ 199 w 208"/>
                <a:gd name="T11" fmla="*/ 159 h 180"/>
                <a:gd name="T12" fmla="*/ 185 w 208"/>
                <a:gd name="T13" fmla="*/ 180 h 180"/>
                <a:gd name="T14" fmla="*/ 103 w 208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80">
                  <a:moveTo>
                    <a:pt x="103" y="180"/>
                  </a:moveTo>
                  <a:cubicBezTo>
                    <a:pt x="76" y="180"/>
                    <a:pt x="49" y="180"/>
                    <a:pt x="21" y="180"/>
                  </a:cubicBezTo>
                  <a:cubicBezTo>
                    <a:pt x="4" y="180"/>
                    <a:pt x="0" y="175"/>
                    <a:pt x="9" y="160"/>
                  </a:cubicBezTo>
                  <a:cubicBezTo>
                    <a:pt x="36" y="111"/>
                    <a:pt x="64" y="63"/>
                    <a:pt x="92" y="14"/>
                  </a:cubicBezTo>
                  <a:cubicBezTo>
                    <a:pt x="99" y="1"/>
                    <a:pt x="107" y="0"/>
                    <a:pt x="115" y="13"/>
                  </a:cubicBezTo>
                  <a:cubicBezTo>
                    <a:pt x="143" y="62"/>
                    <a:pt x="171" y="110"/>
                    <a:pt x="199" y="159"/>
                  </a:cubicBezTo>
                  <a:cubicBezTo>
                    <a:pt x="208" y="175"/>
                    <a:pt x="205" y="180"/>
                    <a:pt x="185" y="180"/>
                  </a:cubicBezTo>
                  <a:cubicBezTo>
                    <a:pt x="158" y="180"/>
                    <a:pt x="131" y="180"/>
                    <a:pt x="103" y="180"/>
                  </a:cubicBezTo>
                  <a:close/>
                </a:path>
              </a:pathLst>
            </a:custGeom>
            <a:solidFill>
              <a:srgbClr val="08345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1A15F2C-56F2-41AB-B415-2960A44C13E5}"/>
                </a:ext>
              </a:extLst>
            </p:cNvPr>
            <p:cNvSpPr txBox="1"/>
            <p:nvPr/>
          </p:nvSpPr>
          <p:spPr>
            <a:xfrm>
              <a:off x="6107451" y="3152304"/>
              <a:ext cx="15390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До </a:t>
              </a:r>
              <a:r>
                <a:rPr lang="ru-RU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5 млн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рублей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До </a:t>
              </a:r>
              <a:r>
                <a:rPr lang="ru-RU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3-х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лет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115D36A0-F928-46F3-9A1A-003FD60760BB}"/>
                </a:ext>
              </a:extLst>
            </p:cNvPr>
            <p:cNvSpPr txBox="1"/>
            <p:nvPr/>
          </p:nvSpPr>
          <p:spPr>
            <a:xfrm>
              <a:off x="6107451" y="1843196"/>
              <a:ext cx="15390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Срок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оценки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заявки до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10 дней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18527EBB-DEB8-472E-A747-0D0902CBD110}"/>
                </a:ext>
              </a:extLst>
            </p:cNvPr>
            <p:cNvSpPr txBox="1"/>
            <p:nvPr/>
          </p:nvSpPr>
          <p:spPr>
            <a:xfrm>
              <a:off x="7109203" y="3677618"/>
              <a:ext cx="15390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На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оборотные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средства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F163E97A-08B9-4428-860A-3DDA8B9FE586}"/>
                </a:ext>
              </a:extLst>
            </p:cNvPr>
            <p:cNvSpPr txBox="1"/>
            <p:nvPr/>
          </p:nvSpPr>
          <p:spPr>
            <a:xfrm>
              <a:off x="5111826" y="3696820"/>
              <a:ext cx="15390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Для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развития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бизнеса</a:t>
              </a:r>
            </a:p>
          </p:txBody>
        </p:sp>
      </p:grp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87AD71AB-DE27-4450-902D-AC4E85868A85}"/>
              </a:ext>
            </a:extLst>
          </p:cNvPr>
          <p:cNvSpPr/>
          <p:nvPr/>
        </p:nvSpPr>
        <p:spPr>
          <a:xfrm flipV="1">
            <a:off x="-12710" y="3993972"/>
            <a:ext cx="4686431" cy="45720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35D2DC9F-5A62-4036-939B-6DF277F1F756}"/>
              </a:ext>
            </a:extLst>
          </p:cNvPr>
          <p:cNvSpPr/>
          <p:nvPr/>
        </p:nvSpPr>
        <p:spPr>
          <a:xfrm flipV="1">
            <a:off x="-12710" y="4821811"/>
            <a:ext cx="3000533" cy="45721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066152"/>
            <a:ext cx="486030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Специальные программы: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/>
            </a:r>
            <a:b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</a:b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- Начни своё дело,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-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Исполнение </a:t>
            </a:r>
            <a:r>
              <a:rPr lang="ru-RU" sz="1000" dirty="0" err="1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госконтракта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, </a:t>
            </a:r>
            <a:b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</a:b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-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Антикризисный заём,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-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Предпринимательский заём </a:t>
            </a:r>
            <a:r>
              <a:rPr lang="ru-RU" sz="1000" dirty="0" err="1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самозанятым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,</a:t>
            </a:r>
          </a:p>
          <a:p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-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Общественное питание в ключевых точках роста.</a:t>
            </a:r>
          </a:p>
        </p:txBody>
      </p:sp>
    </p:spTree>
    <p:extLst>
      <p:ext uri="{BB962C8B-B14F-4D97-AF65-F5344CB8AC3E}">
        <p14:creationId xmlns:p14="http://schemas.microsoft.com/office/powerpoint/2010/main" val="298193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BAE4D73C-531D-4A89-BDF9-81342CCD21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47818"/>
            <a:ext cx="3924944" cy="389568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AEB75B3-A450-4857-A4A4-901344C347DE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6" name="Параллелограмм 15">
            <a:extLst>
              <a:ext uri="{FF2B5EF4-FFF2-40B4-BE49-F238E27FC236}">
                <a16:creationId xmlns="" xmlns:a16="http://schemas.microsoft.com/office/drawing/2014/main" id="{40C2F320-2205-4D76-86BD-02A37B420AAF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="" xmlns:a16="http://schemas.microsoft.com/office/drawing/2014/main" id="{1D1F6CD2-9DA5-4CFD-8289-A95BDC6A2D0F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Московский областной гарантийный Фонд</a:t>
            </a:r>
          </a:p>
          <a:p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www.mosreg-garant.ru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="" xmlns:a16="http://schemas.microsoft.com/office/drawing/2014/main" id="{25FDFAA1-12C5-4D41-BF48-6ACF3838A909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31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="" xmlns:a16="http://schemas.microsoft.com/office/drawing/2014/main" id="{CB672C93-A6B4-4EAD-9573-AE91295CF93D}"/>
              </a:ext>
            </a:extLst>
          </p:cNvPr>
          <p:cNvSpPr txBox="1"/>
          <p:nvPr/>
        </p:nvSpPr>
        <p:spPr>
          <a:xfrm>
            <a:off x="323528" y="1059582"/>
            <a:ext cx="9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поручительств по обязательствам субъектов МСП и физических лиц, применяющих специальный налоговый режим «Налог на профессиональный доход» </a:t>
            </a:r>
            <a:b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 кредитным договорам/договорам займа/договорам банковской гарантии/договорам лизинга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F50B1DB-9AB9-47CA-8AF2-6138D2BB04B9}"/>
              </a:ext>
            </a:extLst>
          </p:cNvPr>
          <p:cNvSpPr/>
          <p:nvPr/>
        </p:nvSpPr>
        <p:spPr>
          <a:xfrm rot="5400000">
            <a:off x="-109477" y="1420579"/>
            <a:ext cx="792087" cy="70095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802C303-C4A4-4B5A-8309-ECC03F26B13C}"/>
              </a:ext>
            </a:extLst>
          </p:cNvPr>
          <p:cNvSpPr/>
          <p:nvPr/>
        </p:nvSpPr>
        <p:spPr>
          <a:xfrm>
            <a:off x="376272" y="1870541"/>
            <a:ext cx="4539392" cy="127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Условия предоставления: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Ведение деятельности более 3 месяцев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Без долгов по налогам и сборам (допускается до 50 тыс. рублей)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Отсутствие задолженности по заработной плате 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собственным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залоговым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обеспечением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в объеме не менее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50%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(не менее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30%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при </a:t>
            </a:r>
            <a:r>
              <a:rPr lang="ru-RU" sz="1000" dirty="0" err="1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согарантии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с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АО «Корпорация МСП»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 кредитным договорам)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1725956-B8F4-49DD-95F1-B98A6A9E3E81}"/>
              </a:ext>
            </a:extLst>
          </p:cNvPr>
          <p:cNvSpPr/>
          <p:nvPr/>
        </p:nvSpPr>
        <p:spPr>
          <a:xfrm>
            <a:off x="5289192" y="1941681"/>
            <a:ext cx="3854808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Ограничения:</a:t>
            </a:r>
          </a:p>
          <a:p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Игорные бизнесы, ломбарды</a:t>
            </a:r>
          </a:p>
          <a:p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6" name="Rounded Rectangle 14">
            <a:extLst>
              <a:ext uri="{FF2B5EF4-FFF2-40B4-BE49-F238E27FC236}">
                <a16:creationId xmlns="" xmlns:a16="http://schemas.microsoft.com/office/drawing/2014/main" id="{830CA0C4-2C55-4E42-A0A7-F37BEA0BFAB5}"/>
              </a:ext>
            </a:extLst>
          </p:cNvPr>
          <p:cNvSpPr/>
          <p:nvPr/>
        </p:nvSpPr>
        <p:spPr>
          <a:xfrm>
            <a:off x="479360" y="3651978"/>
            <a:ext cx="2115880" cy="1224028"/>
          </a:xfrm>
          <a:prstGeom prst="roundRect">
            <a:avLst>
              <a:gd name="adj" fmla="val 2714"/>
            </a:avLst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19">
            <a:extLst>
              <a:ext uri="{FF2B5EF4-FFF2-40B4-BE49-F238E27FC236}">
                <a16:creationId xmlns="" xmlns:a16="http://schemas.microsoft.com/office/drawing/2014/main" id="{D5B54111-F264-4375-A528-F9CA20F1F377}"/>
              </a:ext>
            </a:extLst>
          </p:cNvPr>
          <p:cNvSpPr/>
          <p:nvPr/>
        </p:nvSpPr>
        <p:spPr>
          <a:xfrm>
            <a:off x="3104192" y="3651978"/>
            <a:ext cx="2115880" cy="1224028"/>
          </a:xfrm>
          <a:prstGeom prst="roundRect">
            <a:avLst>
              <a:gd name="adj" fmla="val 2714"/>
            </a:avLst>
          </a:prstGeom>
          <a:solidFill>
            <a:srgbClr val="00467A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14">
            <a:extLst>
              <a:ext uri="{FF2B5EF4-FFF2-40B4-BE49-F238E27FC236}">
                <a16:creationId xmlns="" xmlns:a16="http://schemas.microsoft.com/office/drawing/2014/main" id="{B52E203D-5887-47CC-933C-B5C208640B7D}"/>
              </a:ext>
            </a:extLst>
          </p:cNvPr>
          <p:cNvSpPr/>
          <p:nvPr/>
        </p:nvSpPr>
        <p:spPr>
          <a:xfrm>
            <a:off x="5729024" y="3651978"/>
            <a:ext cx="2115880" cy="1224028"/>
          </a:xfrm>
          <a:prstGeom prst="roundRect">
            <a:avLst>
              <a:gd name="adj" fmla="val 2714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D769FF0-D066-480F-848C-D962CE7AB454}"/>
              </a:ext>
            </a:extLst>
          </p:cNvPr>
          <p:cNvSpPr txBox="1"/>
          <p:nvPr/>
        </p:nvSpPr>
        <p:spPr>
          <a:xfrm>
            <a:off x="490441" y="3744116"/>
            <a:ext cx="2197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50%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от суммы кредита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На срок 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10 лет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42 млн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рублей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Вознаграждение Фонда 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1%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годовых от суммы поручительства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A372381-4E4E-45E1-BDE3-F00F7003D932}"/>
              </a:ext>
            </a:extLst>
          </p:cNvPr>
          <p:cNvSpPr txBox="1"/>
          <p:nvPr/>
        </p:nvSpPr>
        <p:spPr>
          <a:xfrm>
            <a:off x="3117600" y="3744116"/>
            <a:ext cx="2102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50%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от суммы гарантии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На срок 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3 лет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30 млн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рублей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Вознаграждение Фонда 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    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1%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годовых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A99B7AE-1DCA-49E4-9EB2-9B60EF28075B}"/>
              </a:ext>
            </a:extLst>
          </p:cNvPr>
          <p:cNvSpPr txBox="1"/>
          <p:nvPr/>
        </p:nvSpPr>
        <p:spPr>
          <a:xfrm>
            <a:off x="5738400" y="3744116"/>
            <a:ext cx="2197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50%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от суммы лизинга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На срок 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 лет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42 млн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рублей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Вознаграждение Фонда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    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0,75%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годовых</a:t>
            </a:r>
          </a:p>
        </p:txBody>
      </p:sp>
      <p:sp>
        <p:nvSpPr>
          <p:cNvPr id="37" name="Rectangle 5">
            <a:extLst>
              <a:ext uri="{FF2B5EF4-FFF2-40B4-BE49-F238E27FC236}">
                <a16:creationId xmlns="" xmlns:a16="http://schemas.microsoft.com/office/drawing/2014/main" id="{F12C0C6F-6309-43F7-974A-802AC7685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922" y="3172911"/>
            <a:ext cx="9142710" cy="3648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153DE1D-68D2-47A5-9791-099226B530A5}"/>
              </a:ext>
            </a:extLst>
          </p:cNvPr>
          <p:cNvSpPr txBox="1"/>
          <p:nvPr/>
        </p:nvSpPr>
        <p:spPr>
          <a:xfrm>
            <a:off x="418476" y="3215776"/>
            <a:ext cx="2207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 кредитным договорам: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4959D2B-1E5B-434E-B725-046E53FEB606}"/>
              </a:ext>
            </a:extLst>
          </p:cNvPr>
          <p:cNvSpPr txBox="1"/>
          <p:nvPr/>
        </p:nvSpPr>
        <p:spPr>
          <a:xfrm>
            <a:off x="3015174" y="3213119"/>
            <a:ext cx="2257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 банковским гарантиям: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158924C-454C-4A1D-8D3D-197F7F7B886D}"/>
              </a:ext>
            </a:extLst>
          </p:cNvPr>
          <p:cNvSpPr txBox="1"/>
          <p:nvPr/>
        </p:nvSpPr>
        <p:spPr>
          <a:xfrm>
            <a:off x="5653684" y="3245074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 договорам лизинга:</a:t>
            </a:r>
          </a:p>
        </p:txBody>
      </p:sp>
    </p:spTree>
    <p:extLst>
      <p:ext uri="{BB962C8B-B14F-4D97-AF65-F5344CB8AC3E}">
        <p14:creationId xmlns:p14="http://schemas.microsoft.com/office/powerpoint/2010/main" val="106121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4_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7071</TotalTime>
  <Words>1686</Words>
  <Application>Microsoft Office PowerPoint</Application>
  <PresentationFormat>Экран (16:9)</PresentationFormat>
  <Paragraphs>289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Tahoma</vt:lpstr>
      <vt:lpstr>Lato</vt:lpstr>
      <vt:lpstr>Courier New</vt:lpstr>
      <vt:lpstr>Century Gothic</vt:lpstr>
      <vt:lpstr>Golos Text</vt:lpstr>
      <vt:lpstr>Verdana</vt:lpstr>
      <vt:lpstr>Symbol</vt:lpstr>
      <vt:lpstr>Raleway</vt:lpstr>
      <vt:lpstr>4_swiss-2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поддержки</dc:title>
  <dc:creator>Мининвест Московской области</dc:creator>
  <cp:lastModifiedBy>Халафи Константин Михайлович</cp:lastModifiedBy>
  <cp:revision>471</cp:revision>
  <cp:lastPrinted>2020-07-27T13:15:35Z</cp:lastPrinted>
  <dcterms:created xsi:type="dcterms:W3CDTF">2019-08-05T14:52:45Z</dcterms:created>
  <dcterms:modified xsi:type="dcterms:W3CDTF">2021-06-23T08:34:59Z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6398443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